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89" r:id="rId3"/>
    <p:sldId id="257" r:id="rId4"/>
    <p:sldId id="258" r:id="rId5"/>
    <p:sldId id="259" r:id="rId6"/>
    <p:sldId id="260" r:id="rId7"/>
    <p:sldId id="271" r:id="rId8"/>
    <p:sldId id="288" r:id="rId9"/>
    <p:sldId id="263" r:id="rId10"/>
    <p:sldId id="286" r:id="rId11"/>
    <p:sldId id="261" r:id="rId12"/>
    <p:sldId id="287" r:id="rId13"/>
    <p:sldId id="262" r:id="rId14"/>
    <p:sldId id="264" r:id="rId15"/>
    <p:sldId id="265" r:id="rId16"/>
    <p:sldId id="266" r:id="rId17"/>
    <p:sldId id="267" r:id="rId18"/>
    <p:sldId id="284" r:id="rId19"/>
    <p:sldId id="268" r:id="rId20"/>
    <p:sldId id="269" r:id="rId21"/>
    <p:sldId id="270" r:id="rId22"/>
    <p:sldId id="272" r:id="rId23"/>
    <p:sldId id="282" r:id="rId24"/>
    <p:sldId id="273" r:id="rId25"/>
    <p:sldId id="274" r:id="rId26"/>
    <p:sldId id="283" r:id="rId27"/>
    <p:sldId id="275" r:id="rId28"/>
    <p:sldId id="276" r:id="rId29"/>
    <p:sldId id="277" r:id="rId30"/>
    <p:sldId id="278" r:id="rId31"/>
    <p:sldId id="285" r:id="rId32"/>
    <p:sldId id="279" r:id="rId33"/>
    <p:sldId id="280" r:id="rId34"/>
    <p:sldId id="281"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A3D40"/>
    <a:srgbClr val="3A3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553" autoAdjust="0"/>
  </p:normalViewPr>
  <p:slideViewPr>
    <p:cSldViewPr snapToGrid="0">
      <p:cViewPr>
        <p:scale>
          <a:sx n="50" d="100"/>
          <a:sy n="50" d="100"/>
        </p:scale>
        <p:origin x="1906" y="37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0F09CB-1130-4DB3-9834-2CC387CC3C80}"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zh-CN" altLang="en-US"/>
        </a:p>
      </dgm:t>
    </dgm:pt>
    <dgm:pt modelId="{61E98847-419B-40AD-9512-11AAC5FA77F4}">
      <dgm:prSet phldrT="[文本]" custT="1"/>
      <dgm:spPr>
        <a:noFill/>
        <a:ln>
          <a:solidFill>
            <a:schemeClr val="tx1"/>
          </a:solidFill>
        </a:ln>
      </dgm:spPr>
      <dgm:t>
        <a:bodyPr/>
        <a:lstStyle/>
        <a:p>
          <a:r>
            <a:rPr lang="zh-CN" altLang="en-US" sz="2200" dirty="0">
              <a:solidFill>
                <a:schemeClr val="tx1"/>
              </a:solidFill>
              <a:latin typeface="楷体_GB2312" panose="02010609030101010101" pitchFamily="49" charset="-122"/>
              <a:ea typeface="楷体_GB2312" panose="02010609030101010101" pitchFamily="49" charset="-122"/>
            </a:rPr>
            <a:t>自动化测试</a:t>
          </a:r>
        </a:p>
      </dgm:t>
    </dgm:pt>
    <dgm:pt modelId="{46B6DF69-DFC9-4479-897F-A81D57013C8D}" type="parTrans" cxnId="{E9F47A82-FA92-427D-90DB-F89BA113638E}">
      <dgm:prSet/>
      <dgm:spPr/>
      <dgm:t>
        <a:bodyPr/>
        <a:lstStyle/>
        <a:p>
          <a:endParaRPr lang="zh-CN" altLang="en-US"/>
        </a:p>
      </dgm:t>
    </dgm:pt>
    <dgm:pt modelId="{73E520B2-D96B-4138-AF1C-3BDA878009CE}" type="sibTrans" cxnId="{E9F47A82-FA92-427D-90DB-F89BA113638E}">
      <dgm:prSet/>
      <dgm:spPr>
        <a:noFill/>
        <a:ln>
          <a:solidFill>
            <a:schemeClr val="tx1"/>
          </a:solidFill>
        </a:ln>
      </dgm:spPr>
      <dgm:t>
        <a:bodyPr/>
        <a:lstStyle/>
        <a:p>
          <a:endParaRPr lang="zh-CN" altLang="en-US"/>
        </a:p>
      </dgm:t>
    </dgm:pt>
    <dgm:pt modelId="{4F6AF497-09D1-409C-925E-E961FA4A47F7}">
      <dgm:prSet phldrT="[文本]" custT="1"/>
      <dgm:spPr>
        <a:noFill/>
        <a:ln>
          <a:solidFill>
            <a:schemeClr val="tx1"/>
          </a:solidFill>
        </a:ln>
      </dgm:spPr>
      <dgm: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自动化分析</a:t>
          </a:r>
        </a:p>
      </dgm:t>
    </dgm:pt>
    <dgm:pt modelId="{61C19AB0-D70E-4407-A1EB-7160B5916ED9}" type="parTrans" cxnId="{72200CE1-19C7-45CE-91C7-F851FAACF7CE}">
      <dgm:prSet/>
      <dgm:spPr/>
      <dgm:t>
        <a:bodyPr/>
        <a:lstStyle/>
        <a:p>
          <a:endParaRPr lang="zh-CN" altLang="en-US"/>
        </a:p>
      </dgm:t>
    </dgm:pt>
    <dgm:pt modelId="{4C291A54-CC00-486A-83B7-459F876A4EAA}" type="sibTrans" cxnId="{72200CE1-19C7-45CE-91C7-F851FAACF7CE}">
      <dgm:prSet/>
      <dgm:spPr>
        <a:noFill/>
        <a:ln>
          <a:solidFill>
            <a:schemeClr val="tx1"/>
          </a:solidFill>
        </a:ln>
      </dgm:spPr>
      <dgm:t>
        <a:bodyPr/>
        <a:lstStyle/>
        <a:p>
          <a:endParaRPr lang="zh-CN" altLang="en-US"/>
        </a:p>
      </dgm:t>
    </dgm:pt>
    <dgm:pt modelId="{1FB9A771-2E9D-4DE5-9963-E66534ECE921}">
      <dgm:prSet phldrT="[文本]" custT="1"/>
      <dgm:spPr>
        <a:noFill/>
        <a:ln>
          <a:solidFill>
            <a:schemeClr val="tx1"/>
          </a:solidFill>
        </a:ln>
      </dgm:spPr>
      <dgm: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手动测试分析 </a:t>
          </a:r>
          <a:r>
            <a:rPr lang="en-US" altLang="zh-CN" sz="2200" kern="1200" dirty="0">
              <a:solidFill>
                <a:prstClr val="black"/>
              </a:solidFill>
              <a:latin typeface="楷体_GB2312" panose="02010609030101010101" pitchFamily="49" charset="-122"/>
              <a:ea typeface="楷体_GB2312" panose="02010609030101010101" pitchFamily="49" charset="-122"/>
              <a:cs typeface="+mn-cs"/>
            </a:rPr>
            <a:t>fail </a:t>
          </a:r>
          <a:r>
            <a:rPr lang="zh-CN" altLang="en-US" sz="2200" kern="1200" dirty="0">
              <a:solidFill>
                <a:prstClr val="black"/>
              </a:solidFill>
              <a:latin typeface="楷体_GB2312" panose="02010609030101010101" pitchFamily="49" charset="-122"/>
              <a:ea typeface="楷体_GB2312" panose="02010609030101010101" pitchFamily="49" charset="-122"/>
              <a:cs typeface="+mn-cs"/>
            </a:rPr>
            <a:t>用例</a:t>
          </a:r>
        </a:p>
      </dgm:t>
    </dgm:pt>
    <dgm:pt modelId="{6F221F96-AC38-47DF-81F6-7ED077D14F48}" type="parTrans" cxnId="{E162F6DF-052A-4262-B80D-7D4B99E2B502}">
      <dgm:prSet/>
      <dgm:spPr/>
      <dgm:t>
        <a:bodyPr/>
        <a:lstStyle/>
        <a:p>
          <a:endParaRPr lang="zh-CN" altLang="en-US"/>
        </a:p>
      </dgm:t>
    </dgm:pt>
    <dgm:pt modelId="{8F68543E-1D7E-46A9-B4E0-99DEBFE4F3F1}" type="sibTrans" cxnId="{E162F6DF-052A-4262-B80D-7D4B99E2B502}">
      <dgm:prSet/>
      <dgm:spPr>
        <a:noFill/>
        <a:ln>
          <a:solidFill>
            <a:srgbClr val="3A3D40"/>
          </a:solidFill>
        </a:ln>
      </dgm:spPr>
      <dgm:t>
        <a:bodyPr/>
        <a:lstStyle/>
        <a:p>
          <a:endParaRPr lang="zh-CN" altLang="en-US">
            <a:ln>
              <a:solidFill>
                <a:srgbClr val="3A3D40"/>
              </a:solidFill>
            </a:ln>
          </a:endParaRPr>
        </a:p>
      </dgm:t>
    </dgm:pt>
    <dgm:pt modelId="{D4BB7ECC-869E-4CB7-A30E-E98580E231DE}">
      <dgm:prSet custT="1"/>
      <dgm:spPr>
        <a:noFill/>
        <a:ln>
          <a:solidFill>
            <a:schemeClr val="tx1"/>
          </a:solidFill>
        </a:ln>
      </dgm:spPr>
      <dgm: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手动测试分析 </a:t>
          </a:r>
          <a:r>
            <a:rPr lang="en-US" altLang="zh-CN" sz="2200" kern="1200" dirty="0">
              <a:solidFill>
                <a:prstClr val="black"/>
              </a:solidFill>
              <a:latin typeface="楷体_GB2312" panose="02010609030101010101" pitchFamily="49" charset="-122"/>
              <a:ea typeface="楷体_GB2312" panose="02010609030101010101" pitchFamily="49" charset="-122"/>
              <a:cs typeface="+mn-cs"/>
            </a:rPr>
            <a:t>x86 fail </a:t>
          </a:r>
          <a:r>
            <a:rPr lang="zh-CN" altLang="en-US" sz="2200" kern="1200" dirty="0">
              <a:solidFill>
                <a:prstClr val="black"/>
              </a:solidFill>
              <a:latin typeface="楷体_GB2312" panose="02010609030101010101" pitchFamily="49" charset="-122"/>
              <a:ea typeface="楷体_GB2312" panose="02010609030101010101" pitchFamily="49" charset="-122"/>
              <a:cs typeface="+mn-cs"/>
            </a:rPr>
            <a:t>用例</a:t>
          </a:r>
        </a:p>
      </dgm:t>
    </dgm:pt>
    <dgm:pt modelId="{9FF0E9D8-1A54-41B5-A4E8-0836EF67358B}" type="parTrans" cxnId="{E4802F8A-C635-49DF-9752-2BB8655213F2}">
      <dgm:prSet/>
      <dgm:spPr/>
      <dgm:t>
        <a:bodyPr/>
        <a:lstStyle/>
        <a:p>
          <a:endParaRPr lang="zh-CN" altLang="en-US"/>
        </a:p>
      </dgm:t>
    </dgm:pt>
    <dgm:pt modelId="{09F27E16-ECB6-40E2-A300-CA3F28736E24}" type="sibTrans" cxnId="{E4802F8A-C635-49DF-9752-2BB8655213F2}">
      <dgm:prSet/>
      <dgm:spPr/>
      <dgm:t>
        <a:bodyPr/>
        <a:lstStyle/>
        <a:p>
          <a:endParaRPr lang="zh-CN" altLang="en-US"/>
        </a:p>
      </dgm:t>
    </dgm:pt>
    <dgm:pt modelId="{4A9E9BD7-8C69-4D19-B393-2B061B83B77A}" type="pres">
      <dgm:prSet presAssocID="{3C0F09CB-1130-4DB3-9834-2CC387CC3C80}" presName="Name0" presStyleCnt="0">
        <dgm:presLayoutVars>
          <dgm:dir/>
          <dgm:resizeHandles val="exact"/>
        </dgm:presLayoutVars>
      </dgm:prSet>
      <dgm:spPr/>
    </dgm:pt>
    <dgm:pt modelId="{EBA0BCA7-5733-4AC7-8316-1F10ECD2C7C3}" type="pres">
      <dgm:prSet presAssocID="{61E98847-419B-40AD-9512-11AAC5FA77F4}" presName="node" presStyleLbl="node1" presStyleIdx="0" presStyleCnt="4">
        <dgm:presLayoutVars>
          <dgm:bulletEnabled val="1"/>
        </dgm:presLayoutVars>
      </dgm:prSet>
      <dgm:spPr>
        <a:prstGeom prst="flowChartProcess">
          <a:avLst/>
        </a:prstGeom>
      </dgm:spPr>
    </dgm:pt>
    <dgm:pt modelId="{1A0C8E5A-BAB1-4207-996B-94AB354FA2AF}" type="pres">
      <dgm:prSet presAssocID="{73E520B2-D96B-4138-AF1C-3BDA878009CE}" presName="sibTrans" presStyleLbl="sibTrans2D1" presStyleIdx="0" presStyleCnt="3" custFlipVert="1" custScaleX="161880" custScaleY="55836"/>
      <dgm:spPr/>
    </dgm:pt>
    <dgm:pt modelId="{9838E2B1-5DD4-4C9A-9ABF-23AF551936B6}" type="pres">
      <dgm:prSet presAssocID="{73E520B2-D96B-4138-AF1C-3BDA878009CE}" presName="connectorText" presStyleLbl="sibTrans2D1" presStyleIdx="0" presStyleCnt="3"/>
      <dgm:spPr/>
    </dgm:pt>
    <dgm:pt modelId="{FDB0A6F5-DAF8-468A-A2F1-C916853B9762}" type="pres">
      <dgm:prSet presAssocID="{4F6AF497-09D1-409C-925E-E961FA4A47F7}" presName="node" presStyleLbl="node1" presStyleIdx="1" presStyleCnt="4">
        <dgm:presLayoutVars>
          <dgm:bulletEnabled val="1"/>
        </dgm:presLayoutVars>
      </dgm:prSet>
      <dgm:spPr>
        <a:prstGeom prst="flowChartProcess">
          <a:avLst/>
        </a:prstGeom>
      </dgm:spPr>
    </dgm:pt>
    <dgm:pt modelId="{27143795-1D0D-4F1F-8E0B-C9A058CAAE2E}" type="pres">
      <dgm:prSet presAssocID="{4C291A54-CC00-486A-83B7-459F876A4EAA}" presName="sibTrans" presStyleLbl="sibTrans2D1" presStyleIdx="1" presStyleCnt="3" custScaleX="150873" custScaleY="56294"/>
      <dgm:spPr/>
    </dgm:pt>
    <dgm:pt modelId="{6CEFD2C8-D50C-4567-995F-355AF53C1C6D}" type="pres">
      <dgm:prSet presAssocID="{4C291A54-CC00-486A-83B7-459F876A4EAA}" presName="connectorText" presStyleLbl="sibTrans2D1" presStyleIdx="1" presStyleCnt="3"/>
      <dgm:spPr/>
    </dgm:pt>
    <dgm:pt modelId="{CBA6963F-DF68-41DE-A1EC-1403B172B03A}" type="pres">
      <dgm:prSet presAssocID="{1FB9A771-2E9D-4DE5-9963-E66534ECE921}" presName="node" presStyleLbl="node1" presStyleIdx="2" presStyleCnt="4">
        <dgm:presLayoutVars>
          <dgm:bulletEnabled val="1"/>
        </dgm:presLayoutVars>
      </dgm:prSet>
      <dgm:spPr>
        <a:prstGeom prst="flowChartProcess">
          <a:avLst/>
        </a:prstGeom>
      </dgm:spPr>
    </dgm:pt>
    <dgm:pt modelId="{EE6D9EC1-7F13-4CF2-9E60-1A26ACFC0171}" type="pres">
      <dgm:prSet presAssocID="{8F68543E-1D7E-46A9-B4E0-99DEBFE4F3F1}" presName="sibTrans" presStyleLbl="sibTrans2D1" presStyleIdx="2" presStyleCnt="3" custFlipVert="1" custScaleX="140198" custScaleY="56549"/>
      <dgm:spPr/>
    </dgm:pt>
    <dgm:pt modelId="{4DA7BC14-53CF-4B69-9946-B89AC16E1575}" type="pres">
      <dgm:prSet presAssocID="{8F68543E-1D7E-46A9-B4E0-99DEBFE4F3F1}" presName="connectorText" presStyleLbl="sibTrans2D1" presStyleIdx="2" presStyleCnt="3"/>
      <dgm:spPr/>
    </dgm:pt>
    <dgm:pt modelId="{C8DF90DC-6B8D-482C-9E80-4EEC44548E43}" type="pres">
      <dgm:prSet presAssocID="{D4BB7ECC-869E-4CB7-A30E-E98580E231DE}" presName="node" presStyleLbl="node1" presStyleIdx="3" presStyleCnt="4" custScaleX="102360">
        <dgm:presLayoutVars>
          <dgm:bulletEnabled val="1"/>
        </dgm:presLayoutVars>
      </dgm:prSet>
      <dgm:spPr>
        <a:prstGeom prst="rect">
          <a:avLst/>
        </a:prstGeom>
      </dgm:spPr>
    </dgm:pt>
  </dgm:ptLst>
  <dgm:cxnLst>
    <dgm:cxn modelId="{E3593D00-3858-4F8B-8AD8-5B8238477D7E}" type="presOf" srcId="{4C291A54-CC00-486A-83B7-459F876A4EAA}" destId="{6CEFD2C8-D50C-4567-995F-355AF53C1C6D}" srcOrd="1" destOrd="0" presId="urn:microsoft.com/office/officeart/2005/8/layout/process1"/>
    <dgm:cxn modelId="{B2750D12-1334-4E66-AE19-D73FF94C500F}" type="presOf" srcId="{73E520B2-D96B-4138-AF1C-3BDA878009CE}" destId="{1A0C8E5A-BAB1-4207-996B-94AB354FA2AF}" srcOrd="0" destOrd="0" presId="urn:microsoft.com/office/officeart/2005/8/layout/process1"/>
    <dgm:cxn modelId="{539EDA30-7A6F-4F22-9D86-20F903E60511}" type="presOf" srcId="{4C291A54-CC00-486A-83B7-459F876A4EAA}" destId="{27143795-1D0D-4F1F-8E0B-C9A058CAAE2E}" srcOrd="0" destOrd="0" presId="urn:microsoft.com/office/officeart/2005/8/layout/process1"/>
    <dgm:cxn modelId="{26836233-FD6E-4107-BF1A-D8A968833CEE}" type="presOf" srcId="{61E98847-419B-40AD-9512-11AAC5FA77F4}" destId="{EBA0BCA7-5733-4AC7-8316-1F10ECD2C7C3}" srcOrd="0" destOrd="0" presId="urn:microsoft.com/office/officeart/2005/8/layout/process1"/>
    <dgm:cxn modelId="{1C9AB543-F781-4B0A-B7BB-F6655BEC40C1}" type="presOf" srcId="{8F68543E-1D7E-46A9-B4E0-99DEBFE4F3F1}" destId="{EE6D9EC1-7F13-4CF2-9E60-1A26ACFC0171}" srcOrd="0" destOrd="0" presId="urn:microsoft.com/office/officeart/2005/8/layout/process1"/>
    <dgm:cxn modelId="{5210D452-EBAE-4A03-81E0-D465C4E07F2D}" type="presOf" srcId="{1FB9A771-2E9D-4DE5-9963-E66534ECE921}" destId="{CBA6963F-DF68-41DE-A1EC-1403B172B03A}" srcOrd="0" destOrd="0" presId="urn:microsoft.com/office/officeart/2005/8/layout/process1"/>
    <dgm:cxn modelId="{6EA76455-F1AC-4814-8BD7-3791AD16E17C}" type="presOf" srcId="{8F68543E-1D7E-46A9-B4E0-99DEBFE4F3F1}" destId="{4DA7BC14-53CF-4B69-9946-B89AC16E1575}" srcOrd="1" destOrd="0" presId="urn:microsoft.com/office/officeart/2005/8/layout/process1"/>
    <dgm:cxn modelId="{E9F47A82-FA92-427D-90DB-F89BA113638E}" srcId="{3C0F09CB-1130-4DB3-9834-2CC387CC3C80}" destId="{61E98847-419B-40AD-9512-11AAC5FA77F4}" srcOrd="0" destOrd="0" parTransId="{46B6DF69-DFC9-4479-897F-A81D57013C8D}" sibTransId="{73E520B2-D96B-4138-AF1C-3BDA878009CE}"/>
    <dgm:cxn modelId="{E4802F8A-C635-49DF-9752-2BB8655213F2}" srcId="{3C0F09CB-1130-4DB3-9834-2CC387CC3C80}" destId="{D4BB7ECC-869E-4CB7-A30E-E98580E231DE}" srcOrd="3" destOrd="0" parTransId="{9FF0E9D8-1A54-41B5-A4E8-0836EF67358B}" sibTransId="{09F27E16-ECB6-40E2-A300-CA3F28736E24}"/>
    <dgm:cxn modelId="{94956AA8-AE42-45D7-B623-3F851C4E977E}" type="presOf" srcId="{D4BB7ECC-869E-4CB7-A30E-E98580E231DE}" destId="{C8DF90DC-6B8D-482C-9E80-4EEC44548E43}" srcOrd="0" destOrd="0" presId="urn:microsoft.com/office/officeart/2005/8/layout/process1"/>
    <dgm:cxn modelId="{F72916AD-429F-4657-BF2D-719A4B567CED}" type="presOf" srcId="{3C0F09CB-1130-4DB3-9834-2CC387CC3C80}" destId="{4A9E9BD7-8C69-4D19-B393-2B061B83B77A}" srcOrd="0" destOrd="0" presId="urn:microsoft.com/office/officeart/2005/8/layout/process1"/>
    <dgm:cxn modelId="{B52C11CC-A8DA-4F83-BC3D-AAFC789A572B}" type="presOf" srcId="{73E520B2-D96B-4138-AF1C-3BDA878009CE}" destId="{9838E2B1-5DD4-4C9A-9ABF-23AF551936B6}" srcOrd="1" destOrd="0" presId="urn:microsoft.com/office/officeart/2005/8/layout/process1"/>
    <dgm:cxn modelId="{E162F6DF-052A-4262-B80D-7D4B99E2B502}" srcId="{3C0F09CB-1130-4DB3-9834-2CC387CC3C80}" destId="{1FB9A771-2E9D-4DE5-9963-E66534ECE921}" srcOrd="2" destOrd="0" parTransId="{6F221F96-AC38-47DF-81F6-7ED077D14F48}" sibTransId="{8F68543E-1D7E-46A9-B4E0-99DEBFE4F3F1}"/>
    <dgm:cxn modelId="{72200CE1-19C7-45CE-91C7-F851FAACF7CE}" srcId="{3C0F09CB-1130-4DB3-9834-2CC387CC3C80}" destId="{4F6AF497-09D1-409C-925E-E961FA4A47F7}" srcOrd="1" destOrd="0" parTransId="{61C19AB0-D70E-4407-A1EB-7160B5916ED9}" sibTransId="{4C291A54-CC00-486A-83B7-459F876A4EAA}"/>
    <dgm:cxn modelId="{345E15EB-1771-48A3-8BC3-E57EBCCDB932}" type="presOf" srcId="{4F6AF497-09D1-409C-925E-E961FA4A47F7}" destId="{FDB0A6F5-DAF8-468A-A2F1-C916853B9762}" srcOrd="0" destOrd="0" presId="urn:microsoft.com/office/officeart/2005/8/layout/process1"/>
    <dgm:cxn modelId="{3FEEA6B0-2E06-4747-88E1-EC1446E6A4BE}" type="presParOf" srcId="{4A9E9BD7-8C69-4D19-B393-2B061B83B77A}" destId="{EBA0BCA7-5733-4AC7-8316-1F10ECD2C7C3}" srcOrd="0" destOrd="0" presId="urn:microsoft.com/office/officeart/2005/8/layout/process1"/>
    <dgm:cxn modelId="{DDC7DD71-D162-4E8E-A977-3FB444F41611}" type="presParOf" srcId="{4A9E9BD7-8C69-4D19-B393-2B061B83B77A}" destId="{1A0C8E5A-BAB1-4207-996B-94AB354FA2AF}" srcOrd="1" destOrd="0" presId="urn:microsoft.com/office/officeart/2005/8/layout/process1"/>
    <dgm:cxn modelId="{0FC8E0D0-E3E5-4D06-9CCF-9A94498A3F11}" type="presParOf" srcId="{1A0C8E5A-BAB1-4207-996B-94AB354FA2AF}" destId="{9838E2B1-5DD4-4C9A-9ABF-23AF551936B6}" srcOrd="0" destOrd="0" presId="urn:microsoft.com/office/officeart/2005/8/layout/process1"/>
    <dgm:cxn modelId="{1605C26D-692F-45E0-A2B5-7918608B07AF}" type="presParOf" srcId="{4A9E9BD7-8C69-4D19-B393-2B061B83B77A}" destId="{FDB0A6F5-DAF8-468A-A2F1-C916853B9762}" srcOrd="2" destOrd="0" presId="urn:microsoft.com/office/officeart/2005/8/layout/process1"/>
    <dgm:cxn modelId="{A59485B9-7ED2-428B-9AE9-EB074A8F3EEE}" type="presParOf" srcId="{4A9E9BD7-8C69-4D19-B393-2B061B83B77A}" destId="{27143795-1D0D-4F1F-8E0B-C9A058CAAE2E}" srcOrd="3" destOrd="0" presId="urn:microsoft.com/office/officeart/2005/8/layout/process1"/>
    <dgm:cxn modelId="{83C9354F-8D23-4EAD-8910-0FCC33A50D9B}" type="presParOf" srcId="{27143795-1D0D-4F1F-8E0B-C9A058CAAE2E}" destId="{6CEFD2C8-D50C-4567-995F-355AF53C1C6D}" srcOrd="0" destOrd="0" presId="urn:microsoft.com/office/officeart/2005/8/layout/process1"/>
    <dgm:cxn modelId="{6CF9C9BB-1249-42BE-ADC7-97633D778C4D}" type="presParOf" srcId="{4A9E9BD7-8C69-4D19-B393-2B061B83B77A}" destId="{CBA6963F-DF68-41DE-A1EC-1403B172B03A}" srcOrd="4" destOrd="0" presId="urn:microsoft.com/office/officeart/2005/8/layout/process1"/>
    <dgm:cxn modelId="{FBF71C1F-4216-47EC-9723-237F6E2A8274}" type="presParOf" srcId="{4A9E9BD7-8C69-4D19-B393-2B061B83B77A}" destId="{EE6D9EC1-7F13-4CF2-9E60-1A26ACFC0171}" srcOrd="5" destOrd="0" presId="urn:microsoft.com/office/officeart/2005/8/layout/process1"/>
    <dgm:cxn modelId="{F7AEFD0B-678C-4751-B930-0775226C8FD3}" type="presParOf" srcId="{EE6D9EC1-7F13-4CF2-9E60-1A26ACFC0171}" destId="{4DA7BC14-53CF-4B69-9946-B89AC16E1575}" srcOrd="0" destOrd="0" presId="urn:microsoft.com/office/officeart/2005/8/layout/process1"/>
    <dgm:cxn modelId="{FC83EFE1-4749-4164-A037-5A656F049F57}" type="presParOf" srcId="{4A9E9BD7-8C69-4D19-B393-2B061B83B77A}" destId="{C8DF90DC-6B8D-482C-9E80-4EEC44548E43}"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0F09CB-1130-4DB3-9834-2CC387CC3C80}" type="doc">
      <dgm:prSet loTypeId="urn:microsoft.com/office/officeart/2005/8/layout/process1" loCatId="process" qsTypeId="urn:microsoft.com/office/officeart/2005/8/quickstyle/simple1" qsCatId="simple" csTypeId="urn:microsoft.com/office/officeart/2005/8/colors/accent1_2" csCatId="accent1" phldr="1"/>
      <dgm:spPr/>
    </dgm:pt>
    <dgm:pt modelId="{61E98847-419B-40AD-9512-11AAC5FA77F4}">
      <dgm:prSet phldrT="[文本]"/>
      <dgm:spPr>
        <a:noFill/>
        <a:ln>
          <a:solidFill>
            <a:schemeClr val="tx1"/>
          </a:solidFill>
        </a:ln>
      </dgm:spPr>
      <dgm:t>
        <a:bodyPr/>
        <a:lstStyle/>
        <a:p>
          <a:r>
            <a:rPr lang="en-US" altLang="zh-CN" dirty="0">
              <a:solidFill>
                <a:schemeClr val="tx1"/>
              </a:solidFill>
              <a:latin typeface="Consolas" panose="020B0609020204030204" pitchFamily="49" charset="0"/>
            </a:rPr>
            <a:t>qemu_test.py</a:t>
          </a:r>
          <a:endParaRPr lang="zh-CN" altLang="en-US" dirty="0">
            <a:solidFill>
              <a:schemeClr val="tx1"/>
            </a:solidFill>
            <a:latin typeface="Consolas" panose="020B0609020204030204" pitchFamily="49" charset="0"/>
          </a:endParaRPr>
        </a:p>
      </dgm:t>
    </dgm:pt>
    <dgm:pt modelId="{46B6DF69-DFC9-4479-897F-A81D57013C8D}" type="parTrans" cxnId="{E9F47A82-FA92-427D-90DB-F89BA113638E}">
      <dgm:prSet/>
      <dgm:spPr/>
      <dgm:t>
        <a:bodyPr/>
        <a:lstStyle/>
        <a:p>
          <a:endParaRPr lang="zh-CN" altLang="en-US"/>
        </a:p>
      </dgm:t>
    </dgm:pt>
    <dgm:pt modelId="{73E520B2-D96B-4138-AF1C-3BDA878009CE}" type="sibTrans" cxnId="{E9F47A82-FA92-427D-90DB-F89BA113638E}">
      <dgm:prSet/>
      <dgm:spPr>
        <a:noFill/>
        <a:ln>
          <a:solidFill>
            <a:schemeClr val="tx1"/>
          </a:solidFill>
        </a:ln>
      </dgm:spPr>
      <dgm:t>
        <a:bodyPr/>
        <a:lstStyle/>
        <a:p>
          <a:endParaRPr lang="zh-CN" altLang="en-US"/>
        </a:p>
      </dgm:t>
    </dgm:pt>
    <dgm:pt modelId="{4F6AF497-09D1-409C-925E-E961FA4A47F7}">
      <dgm:prSet phldrT="[文本]"/>
      <dgm:spPr>
        <a:noFill/>
        <a:ln>
          <a:solidFill>
            <a:schemeClr val="tx1"/>
          </a:solidFill>
        </a:ln>
      </dgm:spPr>
      <dgm:t>
        <a:bodyPr/>
        <a:lstStyle/>
        <a:p>
          <a:r>
            <a:rPr lang="en-US" altLang="zh-CN" dirty="0">
              <a:solidFill>
                <a:schemeClr val="tx1"/>
              </a:solidFill>
              <a:latin typeface="Consolas" panose="020B0609020204030204" pitchFamily="49" charset="0"/>
            </a:rPr>
            <a:t>mugen_riscv.py</a:t>
          </a:r>
          <a:endParaRPr lang="zh-CN" altLang="en-US" dirty="0">
            <a:solidFill>
              <a:schemeClr val="tx1"/>
            </a:solidFill>
            <a:latin typeface="Consolas" panose="020B0609020204030204" pitchFamily="49" charset="0"/>
          </a:endParaRPr>
        </a:p>
      </dgm:t>
    </dgm:pt>
    <dgm:pt modelId="{61C19AB0-D70E-4407-A1EB-7160B5916ED9}" type="parTrans" cxnId="{72200CE1-19C7-45CE-91C7-F851FAACF7CE}">
      <dgm:prSet/>
      <dgm:spPr/>
      <dgm:t>
        <a:bodyPr/>
        <a:lstStyle/>
        <a:p>
          <a:endParaRPr lang="zh-CN" altLang="en-US"/>
        </a:p>
      </dgm:t>
    </dgm:pt>
    <dgm:pt modelId="{4C291A54-CC00-486A-83B7-459F876A4EAA}" type="sibTrans" cxnId="{72200CE1-19C7-45CE-91C7-F851FAACF7CE}">
      <dgm:prSet/>
      <dgm:spPr>
        <a:noFill/>
        <a:ln>
          <a:solidFill>
            <a:schemeClr val="tx1"/>
          </a:solidFill>
        </a:ln>
      </dgm:spPr>
      <dgm:t>
        <a:bodyPr/>
        <a:lstStyle/>
        <a:p>
          <a:endParaRPr lang="zh-CN" altLang="en-US"/>
        </a:p>
      </dgm:t>
    </dgm:pt>
    <dgm:pt modelId="{1FB9A771-2E9D-4DE5-9963-E66534ECE921}">
      <dgm:prSet phldrT="[文本]"/>
      <dgm:spPr>
        <a:noFill/>
        <a:ln>
          <a:solidFill>
            <a:schemeClr val="tx1"/>
          </a:solidFill>
        </a:ln>
      </dgm:spPr>
      <dgm:t>
        <a:bodyPr/>
        <a:lstStyle/>
        <a:p>
          <a:r>
            <a:rPr lang="en-US" altLang="zh-CN" dirty="0">
              <a:solidFill>
                <a:schemeClr val="tx1"/>
              </a:solidFill>
              <a:latin typeface="Consolas" panose="020B0609020204030204" pitchFamily="49" charset="0"/>
            </a:rPr>
            <a:t>mugen.sh</a:t>
          </a:r>
          <a:endParaRPr lang="zh-CN" altLang="en-US" dirty="0">
            <a:solidFill>
              <a:schemeClr val="tx1"/>
            </a:solidFill>
            <a:latin typeface="Consolas" panose="020B0609020204030204" pitchFamily="49" charset="0"/>
          </a:endParaRPr>
        </a:p>
      </dgm:t>
    </dgm:pt>
    <dgm:pt modelId="{6F221F96-AC38-47DF-81F6-7ED077D14F48}" type="parTrans" cxnId="{E162F6DF-052A-4262-B80D-7D4B99E2B502}">
      <dgm:prSet/>
      <dgm:spPr/>
      <dgm:t>
        <a:bodyPr/>
        <a:lstStyle/>
        <a:p>
          <a:endParaRPr lang="zh-CN" altLang="en-US"/>
        </a:p>
      </dgm:t>
    </dgm:pt>
    <dgm:pt modelId="{8F68543E-1D7E-46A9-B4E0-99DEBFE4F3F1}" type="sibTrans" cxnId="{E162F6DF-052A-4262-B80D-7D4B99E2B502}">
      <dgm:prSet/>
      <dgm:spPr/>
      <dgm:t>
        <a:bodyPr/>
        <a:lstStyle/>
        <a:p>
          <a:endParaRPr lang="zh-CN" altLang="en-US"/>
        </a:p>
      </dgm:t>
    </dgm:pt>
    <dgm:pt modelId="{4A9E9BD7-8C69-4D19-B393-2B061B83B77A}" type="pres">
      <dgm:prSet presAssocID="{3C0F09CB-1130-4DB3-9834-2CC387CC3C80}" presName="Name0" presStyleCnt="0">
        <dgm:presLayoutVars>
          <dgm:dir/>
          <dgm:resizeHandles val="exact"/>
        </dgm:presLayoutVars>
      </dgm:prSet>
      <dgm:spPr/>
    </dgm:pt>
    <dgm:pt modelId="{EBA0BCA7-5733-4AC7-8316-1F10ECD2C7C3}" type="pres">
      <dgm:prSet presAssocID="{61E98847-419B-40AD-9512-11AAC5FA77F4}" presName="node" presStyleLbl="node1" presStyleIdx="0" presStyleCnt="3">
        <dgm:presLayoutVars>
          <dgm:bulletEnabled val="1"/>
        </dgm:presLayoutVars>
      </dgm:prSet>
      <dgm:spPr>
        <a:prstGeom prst="flowChartProcess">
          <a:avLst/>
        </a:prstGeom>
      </dgm:spPr>
    </dgm:pt>
    <dgm:pt modelId="{1A0C8E5A-BAB1-4207-996B-94AB354FA2AF}" type="pres">
      <dgm:prSet presAssocID="{73E520B2-D96B-4138-AF1C-3BDA878009CE}" presName="sibTrans" presStyleLbl="sibTrans2D1" presStyleIdx="0" presStyleCnt="2" custFlipVert="1" custScaleX="161880" custScaleY="55836"/>
      <dgm:spPr/>
    </dgm:pt>
    <dgm:pt modelId="{9838E2B1-5DD4-4C9A-9ABF-23AF551936B6}" type="pres">
      <dgm:prSet presAssocID="{73E520B2-D96B-4138-AF1C-3BDA878009CE}" presName="connectorText" presStyleLbl="sibTrans2D1" presStyleIdx="0" presStyleCnt="2"/>
      <dgm:spPr/>
    </dgm:pt>
    <dgm:pt modelId="{FDB0A6F5-DAF8-468A-A2F1-C916853B9762}" type="pres">
      <dgm:prSet presAssocID="{4F6AF497-09D1-409C-925E-E961FA4A47F7}" presName="node" presStyleLbl="node1" presStyleIdx="1" presStyleCnt="3">
        <dgm:presLayoutVars>
          <dgm:bulletEnabled val="1"/>
        </dgm:presLayoutVars>
      </dgm:prSet>
      <dgm:spPr>
        <a:prstGeom prst="flowChartProcess">
          <a:avLst/>
        </a:prstGeom>
      </dgm:spPr>
    </dgm:pt>
    <dgm:pt modelId="{27143795-1D0D-4F1F-8E0B-C9A058CAAE2E}" type="pres">
      <dgm:prSet presAssocID="{4C291A54-CC00-486A-83B7-459F876A4EAA}" presName="sibTrans" presStyleLbl="sibTrans2D1" presStyleIdx="1" presStyleCnt="2" custScaleX="150873" custScaleY="56294"/>
      <dgm:spPr/>
    </dgm:pt>
    <dgm:pt modelId="{6CEFD2C8-D50C-4567-995F-355AF53C1C6D}" type="pres">
      <dgm:prSet presAssocID="{4C291A54-CC00-486A-83B7-459F876A4EAA}" presName="connectorText" presStyleLbl="sibTrans2D1" presStyleIdx="1" presStyleCnt="2"/>
      <dgm:spPr/>
    </dgm:pt>
    <dgm:pt modelId="{CBA6963F-DF68-41DE-A1EC-1403B172B03A}" type="pres">
      <dgm:prSet presAssocID="{1FB9A771-2E9D-4DE5-9963-E66534ECE921}" presName="node" presStyleLbl="node1" presStyleIdx="2" presStyleCnt="3">
        <dgm:presLayoutVars>
          <dgm:bulletEnabled val="1"/>
        </dgm:presLayoutVars>
      </dgm:prSet>
      <dgm:spPr>
        <a:prstGeom prst="flowChartProcess">
          <a:avLst/>
        </a:prstGeom>
      </dgm:spPr>
    </dgm:pt>
  </dgm:ptLst>
  <dgm:cxnLst>
    <dgm:cxn modelId="{E3593D00-3858-4F8B-8AD8-5B8238477D7E}" type="presOf" srcId="{4C291A54-CC00-486A-83B7-459F876A4EAA}" destId="{6CEFD2C8-D50C-4567-995F-355AF53C1C6D}" srcOrd="1" destOrd="0" presId="urn:microsoft.com/office/officeart/2005/8/layout/process1"/>
    <dgm:cxn modelId="{B2750D12-1334-4E66-AE19-D73FF94C500F}" type="presOf" srcId="{73E520B2-D96B-4138-AF1C-3BDA878009CE}" destId="{1A0C8E5A-BAB1-4207-996B-94AB354FA2AF}" srcOrd="0" destOrd="0" presId="urn:microsoft.com/office/officeart/2005/8/layout/process1"/>
    <dgm:cxn modelId="{539EDA30-7A6F-4F22-9D86-20F903E60511}" type="presOf" srcId="{4C291A54-CC00-486A-83B7-459F876A4EAA}" destId="{27143795-1D0D-4F1F-8E0B-C9A058CAAE2E}" srcOrd="0" destOrd="0" presId="urn:microsoft.com/office/officeart/2005/8/layout/process1"/>
    <dgm:cxn modelId="{26836233-FD6E-4107-BF1A-D8A968833CEE}" type="presOf" srcId="{61E98847-419B-40AD-9512-11AAC5FA77F4}" destId="{EBA0BCA7-5733-4AC7-8316-1F10ECD2C7C3}" srcOrd="0" destOrd="0" presId="urn:microsoft.com/office/officeart/2005/8/layout/process1"/>
    <dgm:cxn modelId="{5210D452-EBAE-4A03-81E0-D465C4E07F2D}" type="presOf" srcId="{1FB9A771-2E9D-4DE5-9963-E66534ECE921}" destId="{CBA6963F-DF68-41DE-A1EC-1403B172B03A}" srcOrd="0" destOrd="0" presId="urn:microsoft.com/office/officeart/2005/8/layout/process1"/>
    <dgm:cxn modelId="{E9F47A82-FA92-427D-90DB-F89BA113638E}" srcId="{3C0F09CB-1130-4DB3-9834-2CC387CC3C80}" destId="{61E98847-419B-40AD-9512-11AAC5FA77F4}" srcOrd="0" destOrd="0" parTransId="{46B6DF69-DFC9-4479-897F-A81D57013C8D}" sibTransId="{73E520B2-D96B-4138-AF1C-3BDA878009CE}"/>
    <dgm:cxn modelId="{F72916AD-429F-4657-BF2D-719A4B567CED}" type="presOf" srcId="{3C0F09CB-1130-4DB3-9834-2CC387CC3C80}" destId="{4A9E9BD7-8C69-4D19-B393-2B061B83B77A}" srcOrd="0" destOrd="0" presId="urn:microsoft.com/office/officeart/2005/8/layout/process1"/>
    <dgm:cxn modelId="{B52C11CC-A8DA-4F83-BC3D-AAFC789A572B}" type="presOf" srcId="{73E520B2-D96B-4138-AF1C-3BDA878009CE}" destId="{9838E2B1-5DD4-4C9A-9ABF-23AF551936B6}" srcOrd="1" destOrd="0" presId="urn:microsoft.com/office/officeart/2005/8/layout/process1"/>
    <dgm:cxn modelId="{E162F6DF-052A-4262-B80D-7D4B99E2B502}" srcId="{3C0F09CB-1130-4DB3-9834-2CC387CC3C80}" destId="{1FB9A771-2E9D-4DE5-9963-E66534ECE921}" srcOrd="2" destOrd="0" parTransId="{6F221F96-AC38-47DF-81F6-7ED077D14F48}" sibTransId="{8F68543E-1D7E-46A9-B4E0-99DEBFE4F3F1}"/>
    <dgm:cxn modelId="{72200CE1-19C7-45CE-91C7-F851FAACF7CE}" srcId="{3C0F09CB-1130-4DB3-9834-2CC387CC3C80}" destId="{4F6AF497-09D1-409C-925E-E961FA4A47F7}" srcOrd="1" destOrd="0" parTransId="{61C19AB0-D70E-4407-A1EB-7160B5916ED9}" sibTransId="{4C291A54-CC00-486A-83B7-459F876A4EAA}"/>
    <dgm:cxn modelId="{345E15EB-1771-48A3-8BC3-E57EBCCDB932}" type="presOf" srcId="{4F6AF497-09D1-409C-925E-E961FA4A47F7}" destId="{FDB0A6F5-DAF8-468A-A2F1-C916853B9762}" srcOrd="0" destOrd="0" presId="urn:microsoft.com/office/officeart/2005/8/layout/process1"/>
    <dgm:cxn modelId="{3FEEA6B0-2E06-4747-88E1-EC1446E6A4BE}" type="presParOf" srcId="{4A9E9BD7-8C69-4D19-B393-2B061B83B77A}" destId="{EBA0BCA7-5733-4AC7-8316-1F10ECD2C7C3}" srcOrd="0" destOrd="0" presId="urn:microsoft.com/office/officeart/2005/8/layout/process1"/>
    <dgm:cxn modelId="{DDC7DD71-D162-4E8E-A977-3FB444F41611}" type="presParOf" srcId="{4A9E9BD7-8C69-4D19-B393-2B061B83B77A}" destId="{1A0C8E5A-BAB1-4207-996B-94AB354FA2AF}" srcOrd="1" destOrd="0" presId="urn:microsoft.com/office/officeart/2005/8/layout/process1"/>
    <dgm:cxn modelId="{0FC8E0D0-E3E5-4D06-9CCF-9A94498A3F11}" type="presParOf" srcId="{1A0C8E5A-BAB1-4207-996B-94AB354FA2AF}" destId="{9838E2B1-5DD4-4C9A-9ABF-23AF551936B6}" srcOrd="0" destOrd="0" presId="urn:microsoft.com/office/officeart/2005/8/layout/process1"/>
    <dgm:cxn modelId="{1605C26D-692F-45E0-A2B5-7918608B07AF}" type="presParOf" srcId="{4A9E9BD7-8C69-4D19-B393-2B061B83B77A}" destId="{FDB0A6F5-DAF8-468A-A2F1-C916853B9762}" srcOrd="2" destOrd="0" presId="urn:microsoft.com/office/officeart/2005/8/layout/process1"/>
    <dgm:cxn modelId="{A59485B9-7ED2-428B-9AE9-EB074A8F3EEE}" type="presParOf" srcId="{4A9E9BD7-8C69-4D19-B393-2B061B83B77A}" destId="{27143795-1D0D-4F1F-8E0B-C9A058CAAE2E}" srcOrd="3" destOrd="0" presId="urn:microsoft.com/office/officeart/2005/8/layout/process1"/>
    <dgm:cxn modelId="{83C9354F-8D23-4EAD-8910-0FCC33A50D9B}" type="presParOf" srcId="{27143795-1D0D-4F1F-8E0B-C9A058CAAE2E}" destId="{6CEFD2C8-D50C-4567-995F-355AF53C1C6D}" srcOrd="0" destOrd="0" presId="urn:microsoft.com/office/officeart/2005/8/layout/process1"/>
    <dgm:cxn modelId="{6CF9C9BB-1249-42BE-ADC7-97633D778C4D}" type="presParOf" srcId="{4A9E9BD7-8C69-4D19-B393-2B061B83B77A}" destId="{CBA6963F-DF68-41DE-A1EC-1403B172B03A}"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A0BCA7-5733-4AC7-8316-1F10ECD2C7C3}">
      <dsp:nvSpPr>
        <dsp:cNvPr id="0" name=""/>
        <dsp:cNvSpPr/>
      </dsp:nvSpPr>
      <dsp:spPr>
        <a:xfrm>
          <a:off x="895" y="1480759"/>
          <a:ext cx="2012751" cy="1207650"/>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schemeClr val="tx1"/>
              </a:solidFill>
              <a:latin typeface="楷体_GB2312" panose="02010609030101010101" pitchFamily="49" charset="-122"/>
              <a:ea typeface="楷体_GB2312" panose="02010609030101010101" pitchFamily="49" charset="-122"/>
            </a:rPr>
            <a:t>自动化测试</a:t>
          </a:r>
        </a:p>
      </dsp:txBody>
      <dsp:txXfrm>
        <a:off x="895" y="1480759"/>
        <a:ext cx="2012751" cy="1207650"/>
      </dsp:txXfrm>
    </dsp:sp>
    <dsp:sp modelId="{1A0C8E5A-BAB1-4207-996B-94AB354FA2AF}">
      <dsp:nvSpPr>
        <dsp:cNvPr id="0" name=""/>
        <dsp:cNvSpPr/>
      </dsp:nvSpPr>
      <dsp:spPr>
        <a:xfrm flipV="1">
          <a:off x="2082900" y="1945228"/>
          <a:ext cx="690747" cy="278712"/>
        </a:xfrm>
        <a:prstGeom prst="rightArrow">
          <a:avLst>
            <a:gd name="adj1" fmla="val 60000"/>
            <a:gd name="adj2" fmla="val 50000"/>
          </a:avLst>
        </a:prstGeom>
        <a:no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zh-CN" altLang="en-US" sz="1000" kern="1200"/>
        </a:p>
      </dsp:txBody>
      <dsp:txXfrm rot="10800000">
        <a:off x="2082900" y="2000970"/>
        <a:ext cx="607133" cy="167228"/>
      </dsp:txXfrm>
    </dsp:sp>
    <dsp:sp modelId="{FDB0A6F5-DAF8-468A-A2F1-C916853B9762}">
      <dsp:nvSpPr>
        <dsp:cNvPr id="0" name=""/>
        <dsp:cNvSpPr/>
      </dsp:nvSpPr>
      <dsp:spPr>
        <a:xfrm>
          <a:off x="2818747" y="1480759"/>
          <a:ext cx="2012751" cy="1207650"/>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自动化分析</a:t>
          </a:r>
        </a:p>
      </dsp:txBody>
      <dsp:txXfrm>
        <a:off x="2818747" y="1480759"/>
        <a:ext cx="2012751" cy="1207650"/>
      </dsp:txXfrm>
    </dsp:sp>
    <dsp:sp modelId="{27143795-1D0D-4F1F-8E0B-C9A058CAAE2E}">
      <dsp:nvSpPr>
        <dsp:cNvPr id="0" name=""/>
        <dsp:cNvSpPr/>
      </dsp:nvSpPr>
      <dsp:spPr>
        <a:xfrm>
          <a:off x="4924235" y="1944085"/>
          <a:ext cx="643780" cy="280998"/>
        </a:xfrm>
        <a:prstGeom prst="rightArrow">
          <a:avLst>
            <a:gd name="adj1" fmla="val 60000"/>
            <a:gd name="adj2" fmla="val 50000"/>
          </a:avLst>
        </a:prstGeom>
        <a:no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zh-CN" altLang="en-US" sz="1000" kern="1200"/>
        </a:p>
      </dsp:txBody>
      <dsp:txXfrm>
        <a:off x="4924235" y="2000285"/>
        <a:ext cx="559481" cy="168598"/>
      </dsp:txXfrm>
    </dsp:sp>
    <dsp:sp modelId="{CBA6963F-DF68-41DE-A1EC-1403B172B03A}">
      <dsp:nvSpPr>
        <dsp:cNvPr id="0" name=""/>
        <dsp:cNvSpPr/>
      </dsp:nvSpPr>
      <dsp:spPr>
        <a:xfrm>
          <a:off x="5636599" y="1480759"/>
          <a:ext cx="2012751" cy="1207650"/>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手动测试分析 </a:t>
          </a:r>
          <a:r>
            <a:rPr lang="en-US" altLang="zh-CN" sz="2200" kern="1200" dirty="0">
              <a:solidFill>
                <a:prstClr val="black"/>
              </a:solidFill>
              <a:latin typeface="楷体_GB2312" panose="02010609030101010101" pitchFamily="49" charset="-122"/>
              <a:ea typeface="楷体_GB2312" panose="02010609030101010101" pitchFamily="49" charset="-122"/>
              <a:cs typeface="+mn-cs"/>
            </a:rPr>
            <a:t>fail </a:t>
          </a:r>
          <a:r>
            <a:rPr lang="zh-CN" altLang="en-US" sz="2200" kern="1200" dirty="0">
              <a:solidFill>
                <a:prstClr val="black"/>
              </a:solidFill>
              <a:latin typeface="楷体_GB2312" panose="02010609030101010101" pitchFamily="49" charset="-122"/>
              <a:ea typeface="楷体_GB2312" panose="02010609030101010101" pitchFamily="49" charset="-122"/>
              <a:cs typeface="+mn-cs"/>
            </a:rPr>
            <a:t>用例</a:t>
          </a:r>
        </a:p>
      </dsp:txBody>
      <dsp:txXfrm>
        <a:off x="5636599" y="1480759"/>
        <a:ext cx="2012751" cy="1207650"/>
      </dsp:txXfrm>
    </dsp:sp>
    <dsp:sp modelId="{EE6D9EC1-7F13-4CF2-9E60-1A26ACFC0171}">
      <dsp:nvSpPr>
        <dsp:cNvPr id="0" name=""/>
        <dsp:cNvSpPr/>
      </dsp:nvSpPr>
      <dsp:spPr>
        <a:xfrm flipV="1">
          <a:off x="7764863" y="1943448"/>
          <a:ext cx="598229" cy="282271"/>
        </a:xfrm>
        <a:prstGeom prst="rightArrow">
          <a:avLst>
            <a:gd name="adj1" fmla="val 60000"/>
            <a:gd name="adj2" fmla="val 50000"/>
          </a:avLst>
        </a:prstGeom>
        <a:noFill/>
        <a:ln>
          <a:solidFill>
            <a:srgbClr val="3A3D40"/>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zh-CN" altLang="en-US" sz="1000" kern="1200">
            <a:ln>
              <a:solidFill>
                <a:srgbClr val="3A3D40"/>
              </a:solidFill>
            </a:ln>
          </a:endParaRPr>
        </a:p>
      </dsp:txBody>
      <dsp:txXfrm rot="10800000">
        <a:off x="7764863" y="1999902"/>
        <a:ext cx="513548" cy="169363"/>
      </dsp:txXfrm>
    </dsp:sp>
    <dsp:sp modelId="{C8DF90DC-6B8D-482C-9E80-4EEC44548E43}">
      <dsp:nvSpPr>
        <dsp:cNvPr id="0" name=""/>
        <dsp:cNvSpPr/>
      </dsp:nvSpPr>
      <dsp:spPr>
        <a:xfrm>
          <a:off x="8454452" y="1480759"/>
          <a:ext cx="2060252" cy="1207650"/>
        </a:xfrm>
        <a:prstGeom prst="rect">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zh-CN" altLang="en-US" sz="2200" kern="1200" dirty="0">
              <a:solidFill>
                <a:prstClr val="black"/>
              </a:solidFill>
              <a:latin typeface="楷体_GB2312" panose="02010609030101010101" pitchFamily="49" charset="-122"/>
              <a:ea typeface="楷体_GB2312" panose="02010609030101010101" pitchFamily="49" charset="-122"/>
              <a:cs typeface="+mn-cs"/>
            </a:rPr>
            <a:t>手动测试分析 </a:t>
          </a:r>
          <a:r>
            <a:rPr lang="en-US" altLang="zh-CN" sz="2200" kern="1200" dirty="0">
              <a:solidFill>
                <a:prstClr val="black"/>
              </a:solidFill>
              <a:latin typeface="楷体_GB2312" panose="02010609030101010101" pitchFamily="49" charset="-122"/>
              <a:ea typeface="楷体_GB2312" panose="02010609030101010101" pitchFamily="49" charset="-122"/>
              <a:cs typeface="+mn-cs"/>
            </a:rPr>
            <a:t>x86 fail </a:t>
          </a:r>
          <a:r>
            <a:rPr lang="zh-CN" altLang="en-US" sz="2200" kern="1200" dirty="0">
              <a:solidFill>
                <a:prstClr val="black"/>
              </a:solidFill>
              <a:latin typeface="楷体_GB2312" panose="02010609030101010101" pitchFamily="49" charset="-122"/>
              <a:ea typeface="楷体_GB2312" panose="02010609030101010101" pitchFamily="49" charset="-122"/>
              <a:cs typeface="+mn-cs"/>
            </a:rPr>
            <a:t>用例</a:t>
          </a:r>
        </a:p>
      </dsp:txBody>
      <dsp:txXfrm>
        <a:off x="8454452" y="1480759"/>
        <a:ext cx="2060252" cy="12076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A0BCA7-5733-4AC7-8316-1F10ECD2C7C3}">
      <dsp:nvSpPr>
        <dsp:cNvPr id="0" name=""/>
        <dsp:cNvSpPr/>
      </dsp:nvSpPr>
      <dsp:spPr>
        <a:xfrm>
          <a:off x="7143" y="2068777"/>
          <a:ext cx="2135187" cy="1281112"/>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solidFill>
                <a:schemeClr val="tx1"/>
              </a:solidFill>
              <a:latin typeface="Consolas" panose="020B0609020204030204" pitchFamily="49" charset="0"/>
            </a:rPr>
            <a:t>qemu_test.py</a:t>
          </a:r>
          <a:endParaRPr lang="zh-CN" altLang="en-US" sz="2000" kern="1200" dirty="0">
            <a:solidFill>
              <a:schemeClr val="tx1"/>
            </a:solidFill>
            <a:latin typeface="Consolas" panose="020B0609020204030204" pitchFamily="49" charset="0"/>
          </a:endParaRPr>
        </a:p>
      </dsp:txBody>
      <dsp:txXfrm>
        <a:off x="7143" y="2068777"/>
        <a:ext cx="2135187" cy="1281112"/>
      </dsp:txXfrm>
    </dsp:sp>
    <dsp:sp modelId="{1A0C8E5A-BAB1-4207-996B-94AB354FA2AF}">
      <dsp:nvSpPr>
        <dsp:cNvPr id="0" name=""/>
        <dsp:cNvSpPr/>
      </dsp:nvSpPr>
      <dsp:spPr>
        <a:xfrm flipV="1">
          <a:off x="2215797" y="2561500"/>
          <a:ext cx="732765" cy="295666"/>
        </a:xfrm>
        <a:prstGeom prst="rightArrow">
          <a:avLst>
            <a:gd name="adj1" fmla="val 60000"/>
            <a:gd name="adj2" fmla="val 50000"/>
          </a:avLst>
        </a:prstGeom>
        <a:no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rot="10800000">
        <a:off x="2215797" y="2620633"/>
        <a:ext cx="644065" cy="177400"/>
      </dsp:txXfrm>
    </dsp:sp>
    <dsp:sp modelId="{FDB0A6F5-DAF8-468A-A2F1-C916853B9762}">
      <dsp:nvSpPr>
        <dsp:cNvPr id="0" name=""/>
        <dsp:cNvSpPr/>
      </dsp:nvSpPr>
      <dsp:spPr>
        <a:xfrm>
          <a:off x="2996406" y="2068777"/>
          <a:ext cx="2135187" cy="1281112"/>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solidFill>
                <a:schemeClr val="tx1"/>
              </a:solidFill>
              <a:latin typeface="Consolas" panose="020B0609020204030204" pitchFamily="49" charset="0"/>
            </a:rPr>
            <a:t>mugen_riscv.py</a:t>
          </a:r>
          <a:endParaRPr lang="zh-CN" altLang="en-US" sz="2000" kern="1200" dirty="0">
            <a:solidFill>
              <a:schemeClr val="tx1"/>
            </a:solidFill>
            <a:latin typeface="Consolas" panose="020B0609020204030204" pitchFamily="49" charset="0"/>
          </a:endParaRPr>
        </a:p>
      </dsp:txBody>
      <dsp:txXfrm>
        <a:off x="2996406" y="2068777"/>
        <a:ext cx="2135187" cy="1281112"/>
      </dsp:txXfrm>
    </dsp:sp>
    <dsp:sp modelId="{27143795-1D0D-4F1F-8E0B-C9A058CAAE2E}">
      <dsp:nvSpPr>
        <dsp:cNvPr id="0" name=""/>
        <dsp:cNvSpPr/>
      </dsp:nvSpPr>
      <dsp:spPr>
        <a:xfrm>
          <a:off x="5229971" y="2560287"/>
          <a:ext cx="682941" cy="298091"/>
        </a:xfrm>
        <a:prstGeom prst="rightArrow">
          <a:avLst>
            <a:gd name="adj1" fmla="val 60000"/>
            <a:gd name="adj2" fmla="val 50000"/>
          </a:avLst>
        </a:prstGeom>
        <a:no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a:off x="5229971" y="2619905"/>
        <a:ext cx="593514" cy="178855"/>
      </dsp:txXfrm>
    </dsp:sp>
    <dsp:sp modelId="{CBA6963F-DF68-41DE-A1EC-1403B172B03A}">
      <dsp:nvSpPr>
        <dsp:cNvPr id="0" name=""/>
        <dsp:cNvSpPr/>
      </dsp:nvSpPr>
      <dsp:spPr>
        <a:xfrm>
          <a:off x="5985668" y="2068777"/>
          <a:ext cx="2135187" cy="1281112"/>
        </a:xfrm>
        <a:prstGeom prst="flowChartProcess">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solidFill>
                <a:schemeClr val="tx1"/>
              </a:solidFill>
              <a:latin typeface="Consolas" panose="020B0609020204030204" pitchFamily="49" charset="0"/>
            </a:rPr>
            <a:t>mugen.sh</a:t>
          </a:r>
          <a:endParaRPr lang="zh-CN" altLang="en-US" sz="2000" kern="1200" dirty="0">
            <a:solidFill>
              <a:schemeClr val="tx1"/>
            </a:solidFill>
            <a:latin typeface="Consolas" panose="020B0609020204030204" pitchFamily="49" charset="0"/>
          </a:endParaRPr>
        </a:p>
      </dsp:txBody>
      <dsp:txXfrm>
        <a:off x="5985668" y="2068777"/>
        <a:ext cx="2135187" cy="128111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3AA91B-4A4B-4589-AA39-279CF12C84F2}" type="datetimeFigureOut">
              <a:rPr lang="zh-CN" altLang="en-US" smtClean="0"/>
              <a:t>2023/10/11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A46F10-48C3-4A06-9A11-22061B5D5E62}" type="slidenum">
              <a:rPr lang="zh-CN" altLang="en-US" smtClean="0"/>
              <a:t>‹#›</a:t>
            </a:fld>
            <a:endParaRPr lang="zh-CN" altLang="en-US"/>
          </a:p>
        </p:txBody>
      </p:sp>
    </p:spTree>
    <p:extLst>
      <p:ext uri="{BB962C8B-B14F-4D97-AF65-F5344CB8AC3E}">
        <p14:creationId xmlns:p14="http://schemas.microsoft.com/office/powerpoint/2010/main" val="2700214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我是 </a:t>
            </a:r>
            <a:r>
              <a:rPr lang="en-US" altLang="zh-CN" dirty="0"/>
              <a:t>xxx </a:t>
            </a:r>
            <a:r>
              <a:rPr lang="zh-CN" altLang="en-US" dirty="0"/>
              <a:t>来自第三测试小队</a:t>
            </a:r>
            <a:endParaRPr lang="en-US" altLang="zh-CN" dirty="0"/>
          </a:p>
          <a:p>
            <a:r>
              <a:rPr lang="zh-CN" altLang="en-US" dirty="0"/>
              <a:t>第三测试小队现在主要负责 </a:t>
            </a:r>
            <a:r>
              <a:rPr lang="en-US" altLang="zh-CN" dirty="0" err="1"/>
              <a:t>openEuler</a:t>
            </a:r>
            <a:r>
              <a:rPr lang="en-US" altLang="zh-CN" dirty="0"/>
              <a:t> RISC-V </a:t>
            </a:r>
            <a:r>
              <a:rPr lang="zh-CN" altLang="en-US" dirty="0"/>
              <a:t>的测试，保证镜像和软件包质量，也对 </a:t>
            </a:r>
            <a:r>
              <a:rPr lang="en-US" altLang="zh-CN" dirty="0" err="1"/>
              <a:t>openKylin</a:t>
            </a:r>
            <a:r>
              <a:rPr lang="en-US" altLang="zh-CN" dirty="0"/>
              <a:t> </a:t>
            </a:r>
            <a:r>
              <a:rPr lang="zh-CN" altLang="en-US" dirty="0"/>
              <a:t>等其他发行版进行测试</a:t>
            </a:r>
            <a:endParaRPr lang="en-US" altLang="zh-CN" dirty="0"/>
          </a:p>
          <a:p>
            <a:r>
              <a:rPr lang="zh-CN" altLang="en-US" dirty="0"/>
              <a:t>我的技术分享主题是</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a:t>
            </a:fld>
            <a:endParaRPr lang="zh-CN" altLang="en-US"/>
          </a:p>
        </p:txBody>
      </p:sp>
    </p:spTree>
    <p:extLst>
      <p:ext uri="{BB962C8B-B14F-4D97-AF65-F5344CB8AC3E}">
        <p14:creationId xmlns:p14="http://schemas.microsoft.com/office/powerpoint/2010/main" val="2938884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黑体" panose="02010609060101010101" pitchFamily="49" charset="-122"/>
                <a:ea typeface="黑体" panose="02010609060101010101" pitchFamily="49" charset="-122"/>
              </a:rPr>
              <a:t>自动化测试在 </a:t>
            </a:r>
            <a:r>
              <a:rPr lang="en-US" altLang="zh-CN" dirty="0">
                <a:latin typeface="黑体" panose="02010609060101010101" pitchFamily="49" charset="-122"/>
                <a:ea typeface="黑体" panose="02010609060101010101" pitchFamily="49" charset="-122"/>
              </a:rPr>
              <a:t>RISC-V </a:t>
            </a:r>
            <a:r>
              <a:rPr lang="zh-CN" altLang="en-US" dirty="0">
                <a:latin typeface="黑体" panose="02010609060101010101" pitchFamily="49" charset="-122"/>
                <a:ea typeface="黑体" panose="02010609060101010101" pitchFamily="49" charset="-122"/>
              </a:rPr>
              <a:t>和 </a:t>
            </a:r>
            <a:r>
              <a:rPr lang="en-US" altLang="zh-CN" dirty="0">
                <a:latin typeface="黑体" panose="02010609060101010101" pitchFamily="49" charset="-122"/>
                <a:ea typeface="黑体" panose="02010609060101010101" pitchFamily="49" charset="-122"/>
              </a:rPr>
              <a:t>x86 </a:t>
            </a:r>
            <a:r>
              <a:rPr lang="zh-CN" altLang="en-US" dirty="0">
                <a:latin typeface="黑体" panose="02010609060101010101" pitchFamily="49" charset="-122"/>
                <a:ea typeface="黑体" panose="02010609060101010101" pitchFamily="49" charset="-122"/>
              </a:rPr>
              <a:t>得到日志</a:t>
            </a:r>
            <a:endParaRPr lang="en-US"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Consolas" panose="020B0609020204030204" pitchFamily="49" charset="0"/>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Consolas" panose="020B0609020204030204" pitchFamily="49" charset="0"/>
                <a:ea typeface="仿宋_GB2312" panose="02010609030101010101" pitchFamily="49" charset="-122"/>
              </a:rPr>
              <a:t>自动化分析是由 </a:t>
            </a:r>
            <a:r>
              <a:rPr lang="en-US" altLang="zh-CN" dirty="0">
                <a:latin typeface="Consolas" panose="020B0609020204030204" pitchFamily="49" charset="0"/>
                <a:ea typeface="仿宋_GB2312" panose="02010609030101010101" pitchFamily="49" charset="-122"/>
              </a:rPr>
              <a:t>result_parser.py</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工具对日志进行基于字符串匹配的自动分析，输出失败用例列表并给出可能的失败原因。</a:t>
            </a:r>
            <a:endParaRPr lang="en-US" altLang="zh-CN"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仿宋_GB2312" panose="02010609030101010101" pitchFamily="49" charset="-122"/>
                <a:ea typeface="仿宋_GB2312" panose="02010609030101010101" pitchFamily="49" charset="-122"/>
              </a:rPr>
              <a:t>如果当次测试的测试状态需要和之前的测试进行比对的化，也会复制上一次测试分析完成的一个失败原因。</a:t>
            </a:r>
            <a:endParaRPr lang="en-US" altLang="zh-CN"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仿宋_GB2312" panose="02010609030101010101" pitchFamily="49" charset="-122"/>
                <a:ea typeface="仿宋_GB2312" panose="02010609030101010101" pitchFamily="49" charset="-122"/>
              </a:rPr>
              <a:t>手动的分析就是使用之前看到的一个最大化的测试环境进行测试， </a:t>
            </a:r>
            <a:r>
              <a:rPr lang="en-US" altLang="zh-CN" dirty="0">
                <a:latin typeface="仿宋_GB2312" panose="02010609030101010101" pitchFamily="49" charset="-122"/>
                <a:ea typeface="仿宋_GB2312" panose="02010609030101010101" pitchFamily="49" charset="-122"/>
              </a:rPr>
              <a:t>fail </a:t>
            </a:r>
            <a:r>
              <a:rPr lang="zh-CN" altLang="en-US" dirty="0">
                <a:latin typeface="仿宋_GB2312" panose="02010609030101010101" pitchFamily="49" charset="-122"/>
                <a:ea typeface="仿宋_GB2312" panose="02010609030101010101" pitchFamily="49" charset="-122"/>
              </a:rPr>
              <a:t>用例是 </a:t>
            </a:r>
            <a:r>
              <a:rPr lang="en-US" altLang="zh-CN" dirty="0" err="1">
                <a:latin typeface="仿宋_GB2312" panose="02010609030101010101" pitchFamily="49" charset="-122"/>
                <a:ea typeface="仿宋_GB2312" panose="02010609030101010101" pitchFamily="49" charset="-122"/>
              </a:rPr>
              <a:t>rv</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上测试失败但是 </a:t>
            </a:r>
            <a:r>
              <a:rPr lang="en-US" altLang="zh-CN" dirty="0">
                <a:latin typeface="仿宋_GB2312" panose="02010609030101010101" pitchFamily="49" charset="-122"/>
                <a:ea typeface="仿宋_GB2312" panose="02010609030101010101" pitchFamily="49" charset="-122"/>
              </a:rPr>
              <a:t>x86 </a:t>
            </a:r>
            <a:r>
              <a:rPr lang="zh-CN" altLang="en-US" dirty="0">
                <a:latin typeface="仿宋_GB2312" panose="02010609030101010101" pitchFamily="49" charset="-122"/>
                <a:ea typeface="仿宋_GB2312" panose="02010609030101010101" pitchFamily="49" charset="-122"/>
              </a:rPr>
              <a:t>测试成功了的，相对来说分析的优先级比较高， </a:t>
            </a:r>
            <a:r>
              <a:rPr lang="en-US" altLang="zh-CN" dirty="0">
                <a:latin typeface="仿宋_GB2312" panose="02010609030101010101" pitchFamily="49" charset="-122"/>
                <a:ea typeface="仿宋_GB2312" panose="02010609030101010101" pitchFamily="49" charset="-122"/>
              </a:rPr>
              <a:t>x86 fail </a:t>
            </a:r>
            <a:r>
              <a:rPr lang="zh-CN" altLang="en-US" dirty="0">
                <a:latin typeface="仿宋_GB2312" panose="02010609030101010101" pitchFamily="49" charset="-122"/>
                <a:ea typeface="仿宋_GB2312" panose="02010609030101010101" pitchFamily="49" charset="-122"/>
              </a:rPr>
              <a:t>就是两个架构都失败了，那原因就比较多了，一般都是放到最后去分析它</a:t>
            </a:r>
            <a:endParaRPr lang="en-US" altLang="zh-CN"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A1A46F10-48C3-4A06-9A11-22061B5D5E62}" type="slidenum">
              <a:rPr lang="zh-CN" altLang="en-US" smtClean="0"/>
              <a:t>10</a:t>
            </a:fld>
            <a:endParaRPr lang="zh-CN" altLang="en-US"/>
          </a:p>
        </p:txBody>
      </p:sp>
    </p:spTree>
    <p:extLst>
      <p:ext uri="{BB962C8B-B14F-4D97-AF65-F5344CB8AC3E}">
        <p14:creationId xmlns:p14="http://schemas.microsoft.com/office/powerpoint/2010/main" val="3661877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仿宋_GB2312" panose="02010609030101010101" pitchFamily="49" charset="-122"/>
                <a:ea typeface="仿宋_GB2312" panose="02010609030101010101" pitchFamily="49" charset="-122"/>
              </a:rPr>
              <a:t>这个就是自动测试工具的一个调用关系，这一步完全由 </a:t>
            </a:r>
            <a:r>
              <a:rPr lang="en-US" altLang="zh-CN" sz="1200" dirty="0">
                <a:latin typeface="仿宋_GB2312" panose="02010609030101010101" pitchFamily="49" charset="-122"/>
                <a:ea typeface="仿宋_GB2312" panose="02010609030101010101" pitchFamily="49" charset="-122"/>
              </a:rPr>
              <a:t>qemu_test.py </a:t>
            </a:r>
            <a:r>
              <a:rPr lang="zh-CN" altLang="en-US" sz="1200" dirty="0">
                <a:latin typeface="仿宋_GB2312" panose="02010609030101010101" pitchFamily="49" charset="-122"/>
                <a:ea typeface="仿宋_GB2312" panose="02010609030101010101" pitchFamily="49" charset="-122"/>
              </a:rPr>
              <a:t>来进行调度，理论上不需要人工干预，实际上是需要一些干预的，后面会讲到</a:t>
            </a:r>
            <a:endParaRPr lang="en-US" altLang="zh-CN" sz="1200" dirty="0">
              <a:latin typeface="仿宋_GB2312" panose="02010609030101010101" pitchFamily="49" charset="-122"/>
              <a:ea typeface="仿宋_GB2312" panose="02010609030101010101" pitchFamily="49" charset="-122"/>
            </a:endParaRPr>
          </a:p>
          <a:p>
            <a:endParaRPr lang="en-US" altLang="zh-CN" sz="1200" dirty="0">
              <a:latin typeface="仿宋_GB2312" panose="02010609030101010101" pitchFamily="49" charset="-122"/>
              <a:ea typeface="仿宋_GB2312" panose="02010609030101010101" pitchFamily="49" charset="-122"/>
            </a:endParaRPr>
          </a:p>
          <a:p>
            <a:r>
              <a:rPr lang="zh-CN" altLang="en-US" sz="1200" dirty="0">
                <a:latin typeface="仿宋_GB2312" panose="02010609030101010101" pitchFamily="49" charset="-122"/>
                <a:ea typeface="仿宋_GB2312" panose="02010609030101010101" pitchFamily="49" charset="-122"/>
              </a:rPr>
              <a:t>改进也基本是对 </a:t>
            </a:r>
            <a:r>
              <a:rPr lang="en-US" altLang="zh-CN" sz="1200" dirty="0">
                <a:latin typeface="仿宋_GB2312" panose="02010609030101010101" pitchFamily="49" charset="-122"/>
                <a:ea typeface="仿宋_GB2312" panose="02010609030101010101" pitchFamily="49" charset="-122"/>
              </a:rPr>
              <a:t>qemu_test.py </a:t>
            </a:r>
            <a:r>
              <a:rPr lang="zh-CN" altLang="en-US" sz="1200" dirty="0">
                <a:latin typeface="仿宋_GB2312" panose="02010609030101010101" pitchFamily="49" charset="-122"/>
                <a:ea typeface="仿宋_GB2312" panose="02010609030101010101" pitchFamily="49" charset="-122"/>
              </a:rPr>
              <a:t>进行改进，它的目的是提升自动化测试的可靠性</a:t>
            </a:r>
            <a:endParaRPr lang="en-US" altLang="zh-CN" sz="1200" dirty="0">
              <a:latin typeface="仿宋_GB2312" panose="02010609030101010101" pitchFamily="49" charset="-122"/>
              <a:ea typeface="仿宋_GB2312" panose="02010609030101010101" pitchFamily="49" charset="-122"/>
            </a:endParaRPr>
          </a:p>
          <a:p>
            <a:endParaRPr lang="en-US" altLang="zh-CN"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11</a:t>
            </a:fld>
            <a:endParaRPr lang="zh-CN" altLang="en-US"/>
          </a:p>
        </p:txBody>
      </p:sp>
    </p:spTree>
    <p:extLst>
      <p:ext uri="{BB962C8B-B14F-4D97-AF65-F5344CB8AC3E}">
        <p14:creationId xmlns:p14="http://schemas.microsoft.com/office/powerpoint/2010/main" val="1943790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仿宋_GB2312" panose="02010609030101010101" pitchFamily="49" charset="-122"/>
                <a:ea typeface="仿宋_GB2312" panose="02010609030101010101" pitchFamily="49" charset="-122"/>
              </a:rPr>
              <a:t>表格中单元格中所有行是且的关系，同一行是或的关系</a:t>
            </a:r>
            <a:endParaRPr lang="en-US" altLang="zh-CN" sz="1200" dirty="0">
              <a:latin typeface="仿宋_GB2312" panose="02010609030101010101" pitchFamily="49" charset="-122"/>
              <a:ea typeface="仿宋_GB2312" panose="02010609030101010101" pitchFamily="49" charset="-122"/>
            </a:endParaRPr>
          </a:p>
          <a:p>
            <a:endParaRPr lang="en-US" altLang="zh-CN" sz="1200" dirty="0">
              <a:latin typeface="仿宋_GB2312" panose="02010609030101010101" pitchFamily="49" charset="-122"/>
              <a:ea typeface="仿宋_GB2312" panose="02010609030101010101" pitchFamily="49" charset="-122"/>
            </a:endParaRPr>
          </a:p>
          <a:p>
            <a:r>
              <a:rPr lang="zh-CN" altLang="en-US" sz="1200" dirty="0">
                <a:latin typeface="仿宋_GB2312" panose="02010609030101010101" pitchFamily="49" charset="-122"/>
                <a:ea typeface="仿宋_GB2312" panose="02010609030101010101" pitchFamily="49" charset="-122"/>
              </a:rPr>
              <a:t>其实可以看到这个自动分析的失败原因是比较笼统的</a:t>
            </a:r>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12</a:t>
            </a:fld>
            <a:endParaRPr lang="zh-CN" altLang="en-US"/>
          </a:p>
        </p:txBody>
      </p:sp>
    </p:spTree>
    <p:extLst>
      <p:ext uri="{BB962C8B-B14F-4D97-AF65-F5344CB8AC3E}">
        <p14:creationId xmlns:p14="http://schemas.microsoft.com/office/powerpoint/2010/main" val="810707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仿宋_GB2312" panose="02010609030101010101" pitchFamily="49" charset="-122"/>
                <a:ea typeface="仿宋_GB2312" panose="02010609030101010101" pitchFamily="49" charset="-122"/>
              </a:rPr>
              <a:t>所以需要手动重测和人工阅读 </a:t>
            </a:r>
            <a:r>
              <a:rPr lang="en-US" altLang="zh-CN" sz="1200" dirty="0">
                <a:latin typeface="仿宋_GB2312" panose="02010609030101010101" pitchFamily="49" charset="-122"/>
                <a:ea typeface="仿宋_GB2312" panose="02010609030101010101" pitchFamily="49" charset="-122"/>
              </a:rPr>
              <a:t>log </a:t>
            </a:r>
            <a:r>
              <a:rPr lang="zh-CN" altLang="en-US" sz="1200" dirty="0">
                <a:latin typeface="仿宋_GB2312" panose="02010609030101010101" pitchFamily="49" charset="-122"/>
                <a:ea typeface="仿宋_GB2312" panose="02010609030101010101" pitchFamily="49" charset="-122"/>
              </a:rPr>
              <a:t>来细化失败原因、找到修复的方法</a:t>
            </a:r>
            <a:endParaRPr lang="en-US" altLang="zh-CN" sz="1200" dirty="0">
              <a:latin typeface="仿宋_GB2312" panose="02010609030101010101" pitchFamily="49" charset="-122"/>
              <a:ea typeface="仿宋_GB2312" panose="02010609030101010101" pitchFamily="49" charset="-122"/>
            </a:endParaRPr>
          </a:p>
          <a:p>
            <a:endParaRPr lang="en-US" altLang="zh-CN" dirty="0"/>
          </a:p>
          <a:p>
            <a:r>
              <a:rPr lang="zh-CN" altLang="en-US" dirty="0"/>
              <a:t>所以如果要提升测试效率，就需要保证自动化测试的质量，来减少手动测试的工作量</a:t>
            </a:r>
            <a:endParaRPr lang="en-US" altLang="zh-CN" dirty="0"/>
          </a:p>
          <a:p>
            <a:endParaRPr lang="en-US" altLang="zh-CN" dirty="0"/>
          </a:p>
          <a:p>
            <a:r>
              <a:rPr lang="zh-CN" altLang="en-US" dirty="0"/>
              <a:t>以三人一组的小队为例需要一天到两天</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13</a:t>
            </a:fld>
            <a:endParaRPr lang="zh-CN" altLang="en-US"/>
          </a:p>
        </p:txBody>
      </p:sp>
    </p:spTree>
    <p:extLst>
      <p:ext uri="{BB962C8B-B14F-4D97-AF65-F5344CB8AC3E}">
        <p14:creationId xmlns:p14="http://schemas.microsoft.com/office/powerpoint/2010/main" val="8529224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我参与的测试是从 </a:t>
            </a:r>
            <a:r>
              <a:rPr lang="en-US" altLang="zh-CN" dirty="0"/>
              <a:t>2303 </a:t>
            </a:r>
            <a:r>
              <a:rPr lang="zh-CN" altLang="en-US" dirty="0"/>
              <a:t>开始的，当时文档并不完善，而且测试套件不支持多架构的虚拟机</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14</a:t>
            </a:fld>
            <a:endParaRPr lang="zh-CN" altLang="en-US"/>
          </a:p>
        </p:txBody>
      </p:sp>
    </p:spTree>
    <p:extLst>
      <p:ext uri="{BB962C8B-B14F-4D97-AF65-F5344CB8AC3E}">
        <p14:creationId xmlns:p14="http://schemas.microsoft.com/office/powerpoint/2010/main" val="3473793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它是只支持 </a:t>
            </a:r>
            <a:r>
              <a:rPr lang="en-US" altLang="zh-CN" dirty="0"/>
              <a:t>RISC-V </a:t>
            </a:r>
            <a:r>
              <a:rPr lang="zh-CN" altLang="en-US" dirty="0"/>
              <a:t>架构的，所以在 </a:t>
            </a:r>
            <a:r>
              <a:rPr lang="en-US" altLang="zh-CN" dirty="0"/>
              <a:t>2303 </a:t>
            </a:r>
            <a:r>
              <a:rPr lang="zh-CN" altLang="en-US" dirty="0"/>
              <a:t>测试中经常能从 </a:t>
            </a:r>
            <a:r>
              <a:rPr lang="en-US" altLang="zh-CN" dirty="0"/>
              <a:t>log </a:t>
            </a:r>
            <a:r>
              <a:rPr lang="zh-CN" altLang="en-US" dirty="0"/>
              <a:t>中发现两个架构的测试环境不一样、 </a:t>
            </a:r>
            <a:r>
              <a:rPr lang="en-US" altLang="zh-CN" dirty="0" err="1"/>
              <a:t>mugen</a:t>
            </a:r>
            <a:r>
              <a:rPr lang="en-US" altLang="zh-CN" dirty="0"/>
              <a:t> </a:t>
            </a:r>
            <a:r>
              <a:rPr lang="zh-CN" altLang="en-US" dirty="0"/>
              <a:t>的配置文件内容都不一样</a:t>
            </a:r>
            <a:endParaRPr lang="en-US" altLang="zh-CN" dirty="0"/>
          </a:p>
          <a:p>
            <a:endParaRPr lang="en-US" altLang="zh-CN" dirty="0"/>
          </a:p>
          <a:p>
            <a:r>
              <a:rPr lang="zh-CN" altLang="en-US" dirty="0"/>
              <a:t>那这个后续手动测试的工作量就很大了</a:t>
            </a:r>
            <a:endParaRPr lang="en-US" altLang="zh-CN" dirty="0"/>
          </a:p>
          <a:p>
            <a:endParaRPr lang="en-US" altLang="zh-CN" dirty="0"/>
          </a:p>
          <a:p>
            <a:r>
              <a:rPr lang="zh-CN" altLang="en-US" dirty="0"/>
              <a:t>而且在原有的脚本中，所有参数均是以硬编码的方式呈现，如果镜像结构或者启动方式改变了，特别是 </a:t>
            </a:r>
            <a:r>
              <a:rPr lang="en-US" altLang="zh-CN" dirty="0"/>
              <a:t>–append </a:t>
            </a:r>
            <a:r>
              <a:rPr lang="zh-CN" altLang="en-US" dirty="0"/>
              <a:t>参数，那就需要手动修改这个工具。</a:t>
            </a:r>
          </a:p>
          <a:p>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15</a:t>
            </a:fld>
            <a:endParaRPr lang="zh-CN" altLang="en-US"/>
          </a:p>
        </p:txBody>
      </p:sp>
    </p:spTree>
    <p:extLst>
      <p:ext uri="{BB962C8B-B14F-4D97-AF65-F5344CB8AC3E}">
        <p14:creationId xmlns:p14="http://schemas.microsoft.com/office/powerpoint/2010/main" val="13793962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所以在在添加 </a:t>
            </a:r>
            <a:r>
              <a:rPr lang="en-US" altLang="zh-CN" dirty="0"/>
              <a:t>x86 </a:t>
            </a:r>
            <a:r>
              <a:rPr lang="zh-CN" altLang="en-US" dirty="0"/>
              <a:t>虚拟机架构支持的同时也将一些必要的参数进行引出，使其可以通过配置文件的方式进行配置。</a:t>
            </a:r>
            <a:endParaRPr lang="en-US" altLang="zh-CN" dirty="0"/>
          </a:p>
          <a:p>
            <a:endParaRPr lang="en-US" altLang="zh-CN" dirty="0"/>
          </a:p>
          <a:p>
            <a:r>
              <a:rPr lang="zh-CN" altLang="en-US" dirty="0"/>
              <a:t>在这里面 架构 </a:t>
            </a:r>
            <a:r>
              <a:rPr lang="en-US" altLang="zh-CN" dirty="0"/>
              <a:t>arch </a:t>
            </a:r>
            <a:r>
              <a:rPr lang="zh-CN" altLang="en-US" dirty="0"/>
              <a:t>、 </a:t>
            </a:r>
            <a:r>
              <a:rPr lang="en-US" altLang="zh-CN" dirty="0"/>
              <a:t>kernel </a:t>
            </a:r>
            <a:r>
              <a:rPr lang="zh-CN" altLang="en-US" dirty="0"/>
              <a:t>、 </a:t>
            </a:r>
            <a:r>
              <a:rPr lang="en-US" altLang="zh-CN" dirty="0" err="1"/>
              <a:t>initrd</a:t>
            </a:r>
            <a:r>
              <a:rPr lang="en-US" altLang="zh-CN" dirty="0"/>
              <a:t> </a:t>
            </a:r>
            <a:r>
              <a:rPr lang="zh-CN" altLang="en-US" dirty="0"/>
              <a:t>、 </a:t>
            </a:r>
            <a:r>
              <a:rPr lang="en-US" altLang="zh-CN" dirty="0"/>
              <a:t>bios </a:t>
            </a:r>
            <a:r>
              <a:rPr lang="zh-CN" altLang="en-US" dirty="0"/>
              <a:t>，应当能配置的都给予引出</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16</a:t>
            </a:fld>
            <a:endParaRPr lang="zh-CN" altLang="en-US"/>
          </a:p>
        </p:txBody>
      </p:sp>
    </p:spTree>
    <p:extLst>
      <p:ext uri="{BB962C8B-B14F-4D97-AF65-F5344CB8AC3E}">
        <p14:creationId xmlns:p14="http://schemas.microsoft.com/office/powerpoint/2010/main" val="1810023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文档也是在添加 </a:t>
            </a:r>
            <a:r>
              <a:rPr lang="en-US" altLang="zh-CN" dirty="0"/>
              <a:t>x86 </a:t>
            </a:r>
            <a:r>
              <a:rPr lang="zh-CN" altLang="en-US" dirty="0"/>
              <a:t>支持的同时进行了一些修订，包括工具使用的范例、配置文件的示例都比原来要完善地多</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17</a:t>
            </a:fld>
            <a:endParaRPr lang="zh-CN" altLang="en-US"/>
          </a:p>
        </p:txBody>
      </p:sp>
    </p:spTree>
    <p:extLst>
      <p:ext uri="{BB962C8B-B14F-4D97-AF65-F5344CB8AC3E}">
        <p14:creationId xmlns:p14="http://schemas.microsoft.com/office/powerpoint/2010/main" val="2532452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2303 </a:t>
            </a:r>
            <a:r>
              <a:rPr lang="zh-CN" altLang="en-US" dirty="0"/>
              <a:t>测试主要是对测试流程进行了初步的完善，为 </a:t>
            </a:r>
            <a:r>
              <a:rPr lang="en-US" altLang="zh-CN" dirty="0"/>
              <a:t>2309 </a:t>
            </a:r>
            <a:r>
              <a:rPr lang="zh-CN" altLang="en-US" dirty="0"/>
              <a:t>进上游的测试做一个准备</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18</a:t>
            </a:fld>
            <a:endParaRPr lang="zh-CN" altLang="en-US"/>
          </a:p>
        </p:txBody>
      </p:sp>
    </p:spTree>
    <p:extLst>
      <p:ext uri="{BB962C8B-B14F-4D97-AF65-F5344CB8AC3E}">
        <p14:creationId xmlns:p14="http://schemas.microsoft.com/office/powerpoint/2010/main" val="2692886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黑体" panose="02010609060101010101" pitchFamily="49" charset="-122"/>
                <a:ea typeface="黑体" panose="02010609060101010101" pitchFamily="49" charset="-122"/>
              </a:rPr>
              <a:t>自动化测试套件在 </a:t>
            </a:r>
            <a:r>
              <a:rPr lang="en-US" altLang="zh-CN" sz="1200" dirty="0">
                <a:latin typeface="黑体" panose="02010609060101010101" pitchFamily="49" charset="-122"/>
                <a:ea typeface="黑体" panose="02010609060101010101" pitchFamily="49" charset="-122"/>
              </a:rPr>
              <a:t>2309 </a:t>
            </a:r>
            <a:r>
              <a:rPr lang="zh-CN" altLang="en-US" sz="1200" dirty="0">
                <a:latin typeface="黑体" panose="02010609060101010101" pitchFamily="49" charset="-122"/>
                <a:ea typeface="黑体" panose="02010609060101010101" pitchFamily="49" charset="-122"/>
              </a:rPr>
              <a:t>版本测试中发现的缺陷主要是这两个</a:t>
            </a: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黑体" panose="02010609060101010101" pitchFamily="49" charset="-122"/>
                <a:ea typeface="黑体" panose="02010609060101010101" pitchFamily="49" charset="-122"/>
              </a:rPr>
              <a:t>BIOS </a:t>
            </a:r>
            <a:r>
              <a:rPr lang="zh-CN" altLang="en-US" sz="1200" dirty="0">
                <a:latin typeface="黑体" panose="02010609060101010101" pitchFamily="49" charset="-122"/>
                <a:ea typeface="黑体" panose="02010609060101010101" pitchFamily="49" charset="-122"/>
              </a:rPr>
              <a:t>启动是一个小问题</a:t>
            </a: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黑体" panose="02010609060101010101" pitchFamily="49" charset="-122"/>
                <a:ea typeface="黑体" panose="02010609060101010101" pitchFamily="49" charset="-122"/>
              </a:rPr>
              <a:t>那比较麻烦的一个问题就是， </a:t>
            </a:r>
            <a:r>
              <a:rPr lang="en-US" altLang="zh-CN" sz="1200" dirty="0">
                <a:latin typeface="黑体" panose="02010609060101010101" pitchFamily="49" charset="-122"/>
                <a:ea typeface="黑体" panose="02010609060101010101" pitchFamily="49" charset="-122"/>
              </a:rPr>
              <a:t>qemu_test.py </a:t>
            </a:r>
            <a:r>
              <a:rPr lang="zh-CN" altLang="en-US" sz="1200" dirty="0">
                <a:latin typeface="黑体" panose="02010609060101010101" pitchFamily="49" charset="-122"/>
                <a:ea typeface="黑体" panose="02010609060101010101" pitchFamily="49" charset="-122"/>
              </a:rPr>
              <a:t>这个工具开始需要大量手动干预</a:t>
            </a: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黑体" panose="02010609060101010101" pitchFamily="49" charset="-122"/>
                <a:ea typeface="黑体" panose="02010609060101010101" pitchFamily="49" charset="-122"/>
              </a:rPr>
              <a:t>版本初期软件包问题都会相对多一些，整个测试过程就变得时刻需要有人看着</a:t>
            </a:r>
            <a:endParaRPr lang="en-US" altLang="zh-CN" sz="1200" dirty="0">
              <a:latin typeface="黑体" panose="02010609060101010101" pitchFamily="49" charset="-122"/>
              <a:ea typeface="黑体" panose="02010609060101010101" pitchFamily="49" charset="-122"/>
            </a:endParaRPr>
          </a:p>
          <a:p>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19</a:t>
            </a:fld>
            <a:endParaRPr lang="zh-CN" altLang="en-US"/>
          </a:p>
        </p:txBody>
      </p:sp>
    </p:spTree>
    <p:extLst>
      <p:ext uri="{BB962C8B-B14F-4D97-AF65-F5344CB8AC3E}">
        <p14:creationId xmlns:p14="http://schemas.microsoft.com/office/powerpoint/2010/main" val="806458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仿宋_GB2312" panose="02010609030101010101" pitchFamily="49" charset="-122"/>
                <a:ea typeface="仿宋_GB2312" panose="02010609030101010101" pitchFamily="49" charset="-122"/>
              </a:rPr>
              <a:t>主要的内容架构是</a:t>
            </a:r>
            <a:endParaRPr lang="en-US" altLang="zh-CN" sz="1200" dirty="0">
              <a:latin typeface="仿宋_GB2312" panose="02010609030101010101" pitchFamily="49" charset="-122"/>
              <a:ea typeface="仿宋_GB2312" panose="02010609030101010101" pitchFamily="49" charset="-122"/>
            </a:endParaRPr>
          </a:p>
        </p:txBody>
      </p:sp>
      <p:sp>
        <p:nvSpPr>
          <p:cNvPr id="4" name="灯片编号占位符 3"/>
          <p:cNvSpPr>
            <a:spLocks noGrp="1"/>
          </p:cNvSpPr>
          <p:nvPr>
            <p:ph type="sldNum" sz="quarter" idx="5"/>
          </p:nvPr>
        </p:nvSpPr>
        <p:spPr/>
        <p:txBody>
          <a:bodyPr/>
          <a:lstStyle/>
          <a:p>
            <a:fld id="{A1A46F10-48C3-4A06-9A11-22061B5D5E62}" type="slidenum">
              <a:rPr lang="zh-CN" altLang="en-US" smtClean="0"/>
              <a:t>2</a:t>
            </a:fld>
            <a:endParaRPr lang="zh-CN" altLang="en-US"/>
          </a:p>
        </p:txBody>
      </p:sp>
    </p:spTree>
    <p:extLst>
      <p:ext uri="{BB962C8B-B14F-4D97-AF65-F5344CB8AC3E}">
        <p14:creationId xmlns:p14="http://schemas.microsoft.com/office/powerpoint/2010/main" val="37401852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BIOS </a:t>
            </a:r>
            <a:r>
              <a:rPr lang="zh-CN" altLang="en-US" dirty="0"/>
              <a:t>启动这个问题是直接在 </a:t>
            </a:r>
            <a:r>
              <a:rPr lang="en-US" altLang="zh-CN" dirty="0"/>
              <a:t>qemu_test.py </a:t>
            </a:r>
            <a:r>
              <a:rPr lang="zh-CN" altLang="en-US" dirty="0"/>
              <a:t>中添加 </a:t>
            </a:r>
            <a:r>
              <a:rPr lang="en-US" altLang="zh-CN" dirty="0"/>
              <a:t>UEFI </a:t>
            </a:r>
            <a:r>
              <a:rPr lang="zh-CN" altLang="en-US" dirty="0"/>
              <a:t>的支持，给 </a:t>
            </a:r>
            <a:r>
              <a:rPr lang="en-US" altLang="zh-CN" dirty="0"/>
              <a:t>qemu-system-riscv64 </a:t>
            </a:r>
            <a:r>
              <a:rPr lang="zh-CN" altLang="en-US" dirty="0"/>
              <a:t>命令传入一个 </a:t>
            </a:r>
            <a:r>
              <a:rPr lang="en-US" altLang="zh-CN" dirty="0" err="1"/>
              <a:t>pflash</a:t>
            </a:r>
            <a:r>
              <a:rPr lang="en-US" altLang="zh-CN" dirty="0"/>
              <a:t> </a:t>
            </a:r>
            <a:r>
              <a:rPr lang="zh-CN" altLang="en-US" dirty="0"/>
              <a:t>设备</a:t>
            </a:r>
            <a:endParaRPr lang="en-US" altLang="zh-CN" dirty="0"/>
          </a:p>
          <a:p>
            <a:endParaRPr lang="en-US" altLang="zh-CN" dirty="0"/>
          </a:p>
          <a:p>
            <a:r>
              <a:rPr lang="zh-CN" altLang="en-US" dirty="0"/>
              <a:t>因为这个 </a:t>
            </a:r>
            <a:r>
              <a:rPr lang="en-US" altLang="zh-CN" dirty="0" err="1"/>
              <a:t>pfalsh</a:t>
            </a:r>
            <a:r>
              <a:rPr lang="en-US" altLang="zh-CN" dirty="0"/>
              <a:t> </a:t>
            </a:r>
            <a:r>
              <a:rPr lang="zh-CN" altLang="en-US" dirty="0"/>
              <a:t>使用的 </a:t>
            </a:r>
            <a:r>
              <a:rPr lang="en-US" altLang="zh-CN" dirty="0"/>
              <a:t>OVMF </a:t>
            </a:r>
            <a:r>
              <a:rPr lang="zh-CN" altLang="en-US" dirty="0"/>
              <a:t>映像不可重入，所以在测试环境建立的过程中为每个虚拟机实例都建立了一个单独的映像</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20</a:t>
            </a:fld>
            <a:endParaRPr lang="zh-CN" altLang="en-US"/>
          </a:p>
        </p:txBody>
      </p:sp>
    </p:spTree>
    <p:extLst>
      <p:ext uri="{BB962C8B-B14F-4D97-AF65-F5344CB8AC3E}">
        <p14:creationId xmlns:p14="http://schemas.microsoft.com/office/powerpoint/2010/main" val="21265138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仿宋_GB2312" panose="02010609030101010101" pitchFamily="49" charset="-122"/>
                <a:ea typeface="仿宋_GB2312" panose="02010609030101010101" pitchFamily="49" charset="-122"/>
              </a:rPr>
              <a:t>自动化测试套件依赖 </a:t>
            </a:r>
            <a:r>
              <a:rPr lang="en-US" altLang="zh-CN" sz="1200" dirty="0" err="1">
                <a:latin typeface="仿宋_GB2312" panose="02010609030101010101" pitchFamily="49" charset="-122"/>
                <a:ea typeface="仿宋_GB2312" panose="02010609030101010101" pitchFamily="49" charset="-122"/>
              </a:rPr>
              <a:t>ssh</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来对测试机进行控制，但是 </a:t>
            </a:r>
            <a:r>
              <a:rPr lang="en-US" altLang="zh-CN" sz="1200" dirty="0" err="1">
                <a:latin typeface="仿宋_GB2312" panose="02010609030101010101" pitchFamily="49" charset="-122"/>
                <a:ea typeface="仿宋_GB2312" panose="02010609030101010101" pitchFamily="49" charset="-122"/>
              </a:rPr>
              <a:t>ssh</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因为各种原因坏掉了。</a:t>
            </a:r>
            <a:endParaRPr lang="en-US" altLang="zh-CN" sz="1200"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黑体" panose="02010609060101010101" pitchFamily="49" charset="-122"/>
              <a:ea typeface="黑体" panose="02010609060101010101" pitchFamily="49" charset="-122"/>
            </a:endParaRPr>
          </a:p>
          <a:p>
            <a:r>
              <a:rPr lang="zh-CN" altLang="en-US" sz="1200" dirty="0">
                <a:latin typeface="仿宋_GB2312" panose="02010609030101010101" pitchFamily="49" charset="-122"/>
                <a:ea typeface="仿宋_GB2312" panose="02010609030101010101" pitchFamily="49" charset="-122"/>
              </a:rPr>
              <a:t>又可能是软件包原因导致的，比如曾经出现过的 </a:t>
            </a:r>
            <a:r>
              <a:rPr lang="en-US" altLang="zh-CN" sz="1200" dirty="0">
                <a:latin typeface="仿宋_GB2312" panose="02010609030101010101" pitchFamily="49" charset="-122"/>
                <a:ea typeface="仿宋_GB2312" panose="02010609030101010101" pitchFamily="49" charset="-122"/>
              </a:rPr>
              <a:t>system </a:t>
            </a:r>
            <a:r>
              <a:rPr lang="zh-CN" altLang="en-US" sz="1200" dirty="0">
                <a:latin typeface="仿宋_GB2312" panose="02010609030101010101" pitchFamily="49" charset="-122"/>
                <a:ea typeface="仿宋_GB2312" panose="02010609030101010101" pitchFamily="49" charset="-122"/>
              </a:rPr>
              <a:t>有问题</a:t>
            </a:r>
            <a:endParaRPr lang="en-US" altLang="zh-CN" sz="1200" dirty="0">
              <a:latin typeface="仿宋_GB2312" panose="02010609030101010101" pitchFamily="49" charset="-122"/>
              <a:ea typeface="仿宋_GB2312" panose="02010609030101010101" pitchFamily="49" charset="-122"/>
            </a:endParaRPr>
          </a:p>
          <a:p>
            <a:endParaRPr lang="en-US" altLang="zh-CN" sz="1200" dirty="0">
              <a:latin typeface="仿宋_GB2312" panose="02010609030101010101" pitchFamily="49" charset="-122"/>
              <a:ea typeface="仿宋_GB2312" panose="02010609030101010101" pitchFamily="49" charset="-122"/>
            </a:endParaRPr>
          </a:p>
          <a:p>
            <a:r>
              <a:rPr lang="zh-CN" altLang="en-US" sz="1200" dirty="0">
                <a:latin typeface="仿宋_GB2312" panose="02010609030101010101" pitchFamily="49" charset="-122"/>
                <a:ea typeface="仿宋_GB2312" panose="02010609030101010101" pitchFamily="49" charset="-122"/>
              </a:rPr>
              <a:t>也有可能是测试用例有问题，是测试用例对 </a:t>
            </a:r>
            <a:r>
              <a:rPr lang="en-US" altLang="zh-CN" sz="1200" dirty="0">
                <a:latin typeface="仿宋_GB2312" panose="02010609030101010101" pitchFamily="49" charset="-122"/>
                <a:ea typeface="仿宋_GB2312" panose="02010609030101010101" pitchFamily="49" charset="-122"/>
              </a:rPr>
              <a:t>system daemon </a:t>
            </a:r>
            <a:r>
              <a:rPr lang="zh-CN" altLang="en-US" sz="1200" dirty="0">
                <a:latin typeface="仿宋_GB2312" panose="02010609030101010101" pitchFamily="49" charset="-122"/>
                <a:ea typeface="仿宋_GB2312" panose="02010609030101010101" pitchFamily="49" charset="-122"/>
              </a:rPr>
              <a:t>进行了操作或者对防火墙进行了操作。</a:t>
            </a:r>
            <a:r>
              <a:rPr lang="zh-CN" altLang="en-US" dirty="0"/>
              <a:t>若测试套在测试完成后没有对这些环境进行还原，将导致测试机无法关闭，测试日志无法导出。从表面上来看就是测试进程假死了</a:t>
            </a:r>
            <a:endParaRPr lang="en-US" altLang="zh-CN" dirty="0"/>
          </a:p>
          <a:p>
            <a:endParaRPr lang="en-US" altLang="zh-CN" dirty="0"/>
          </a:p>
          <a:p>
            <a:r>
              <a:rPr lang="zh-CN" altLang="en-US" dirty="0"/>
              <a:t>那么右边这个图就是测试过程中遇到的，所有测试进程都在跑但是就是不出日志，再看其实所有虚拟机都已经连不上了</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21</a:t>
            </a:fld>
            <a:endParaRPr lang="zh-CN" altLang="en-US"/>
          </a:p>
        </p:txBody>
      </p:sp>
    </p:spTree>
    <p:extLst>
      <p:ext uri="{BB962C8B-B14F-4D97-AF65-F5344CB8AC3E}">
        <p14:creationId xmlns:p14="http://schemas.microsoft.com/office/powerpoint/2010/main" val="25854130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仿宋_GB2312" panose="02010609030101010101" pitchFamily="49" charset="-122"/>
                <a:ea typeface="仿宋_GB2312" panose="02010609030101010101" pitchFamily="49" charset="-122"/>
              </a:rPr>
              <a:t>也有比如在测试 </a:t>
            </a:r>
            <a:r>
              <a:rPr lang="en-US" altLang="zh-CN" sz="1200" dirty="0" err="1">
                <a:latin typeface="仿宋_GB2312" panose="02010609030101010101" pitchFamily="49" charset="-122"/>
                <a:ea typeface="仿宋_GB2312" panose="02010609030101010101" pitchFamily="49" charset="-122"/>
              </a:rPr>
              <a:t>systemd</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时，不仅 </a:t>
            </a:r>
            <a:r>
              <a:rPr lang="en-US" altLang="zh-CN" sz="1200" dirty="0" err="1">
                <a:latin typeface="仿宋_GB2312" panose="02010609030101010101" pitchFamily="49" charset="-122"/>
                <a:ea typeface="仿宋_GB2312" panose="02010609030101010101" pitchFamily="49" charset="-122"/>
              </a:rPr>
              <a:t>ssh</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挂了，串口终端也挂了。实际上虚拟机是正常工作的，提前 </a:t>
            </a:r>
            <a:r>
              <a:rPr lang="en-US" altLang="zh-CN" sz="1200" dirty="0" err="1">
                <a:latin typeface="仿宋_GB2312" panose="02010609030101010101" pitchFamily="49" charset="-122"/>
                <a:ea typeface="仿宋_GB2312" panose="02010609030101010101" pitchFamily="49" charset="-122"/>
              </a:rPr>
              <a:t>ssh</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进去是能够拿到日志的</a:t>
            </a:r>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22</a:t>
            </a:fld>
            <a:endParaRPr lang="zh-CN" altLang="en-US"/>
          </a:p>
        </p:txBody>
      </p:sp>
    </p:spTree>
    <p:extLst>
      <p:ext uri="{BB962C8B-B14F-4D97-AF65-F5344CB8AC3E}">
        <p14:creationId xmlns:p14="http://schemas.microsoft.com/office/powerpoint/2010/main" val="24564096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这种情况最好的解决方法还是向 </a:t>
            </a:r>
            <a:r>
              <a:rPr lang="en-US" altLang="zh-CN" dirty="0" err="1"/>
              <a:t>mugen</a:t>
            </a:r>
            <a:r>
              <a:rPr lang="en-US" altLang="zh-CN" dirty="0"/>
              <a:t> </a:t>
            </a:r>
            <a:r>
              <a:rPr lang="zh-CN" altLang="en-US" dirty="0"/>
              <a:t>上游提交修复</a:t>
            </a:r>
            <a:endParaRPr lang="en-US" altLang="zh-CN" dirty="0"/>
          </a:p>
          <a:p>
            <a:endParaRPr lang="en-US" altLang="zh-CN" dirty="0"/>
          </a:p>
          <a:p>
            <a:r>
              <a:rPr lang="zh-CN" altLang="en-US" dirty="0"/>
              <a:t>曾经考虑过单独开仓库维护 </a:t>
            </a:r>
            <a:r>
              <a:rPr lang="en-US" altLang="zh-CN" dirty="0"/>
              <a:t>patch </a:t>
            </a:r>
            <a:r>
              <a:rPr lang="zh-CN" altLang="en-US" dirty="0"/>
              <a:t>但是实际操作比较麻烦，上游也是不断在更新 </a:t>
            </a:r>
            <a:r>
              <a:rPr lang="en-US" altLang="zh-CN" dirty="0" err="1"/>
              <a:t>mugen</a:t>
            </a:r>
            <a:r>
              <a:rPr lang="en-US" altLang="zh-CN" dirty="0"/>
              <a:t> </a:t>
            </a:r>
            <a:r>
              <a:rPr lang="zh-CN" altLang="en-US" dirty="0"/>
              <a:t>用例的</a:t>
            </a:r>
            <a:endParaRPr lang="en-US" altLang="zh-CN" dirty="0"/>
          </a:p>
          <a:p>
            <a:endParaRPr lang="en-US" altLang="zh-CN" dirty="0"/>
          </a:p>
          <a:p>
            <a:r>
              <a:rPr lang="zh-CN" altLang="en-US" dirty="0"/>
              <a:t>那向上游提交适配的话还需要和上游进行沟通，属于未来需要解决的事情吧</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23</a:t>
            </a:fld>
            <a:endParaRPr lang="zh-CN" altLang="en-US"/>
          </a:p>
        </p:txBody>
      </p:sp>
    </p:spTree>
    <p:extLst>
      <p:ext uri="{BB962C8B-B14F-4D97-AF65-F5344CB8AC3E}">
        <p14:creationId xmlns:p14="http://schemas.microsoft.com/office/powerpoint/2010/main" val="24014340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虚拟机没有正常启动就是当时遇到的比较奇怪的一个问题，是 </a:t>
            </a:r>
            <a:r>
              <a:rPr lang="en-US" altLang="zh-CN" dirty="0"/>
              <a:t>2309 </a:t>
            </a:r>
            <a:r>
              <a:rPr lang="zh-CN" altLang="en-US" dirty="0"/>
              <a:t>时候新出现的， </a:t>
            </a:r>
            <a:r>
              <a:rPr lang="en-US" altLang="zh-CN" dirty="0" err="1"/>
              <a:t>qemu</a:t>
            </a:r>
            <a:r>
              <a:rPr lang="en-US" altLang="zh-CN" dirty="0"/>
              <a:t> </a:t>
            </a:r>
            <a:r>
              <a:rPr lang="zh-CN" altLang="en-US" dirty="0"/>
              <a:t>进程内存占用挺少的而且也不波动。当时的镜像预装软件比较多，启动这一栏得到 </a:t>
            </a:r>
            <a:r>
              <a:rPr lang="en-US" altLang="zh-CN" dirty="0"/>
              <a:t>1800M </a:t>
            </a:r>
            <a:r>
              <a:rPr lang="zh-CN" altLang="en-US" dirty="0"/>
              <a:t>左右</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24</a:t>
            </a:fld>
            <a:endParaRPr lang="zh-CN" altLang="en-US"/>
          </a:p>
        </p:txBody>
      </p:sp>
    </p:spTree>
    <p:extLst>
      <p:ext uri="{BB962C8B-B14F-4D97-AF65-F5344CB8AC3E}">
        <p14:creationId xmlns:p14="http://schemas.microsoft.com/office/powerpoint/2010/main" val="665895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之后尝试把 </a:t>
            </a:r>
            <a:r>
              <a:rPr lang="en-US" altLang="zh-CN" dirty="0"/>
              <a:t>qemu_test.py </a:t>
            </a:r>
            <a:r>
              <a:rPr lang="zh-CN" altLang="en-US" dirty="0"/>
              <a:t>进程 </a:t>
            </a:r>
            <a:r>
              <a:rPr lang="en-US" altLang="zh-CN" dirty="0"/>
              <a:t>kill </a:t>
            </a:r>
            <a:r>
              <a:rPr lang="zh-CN" altLang="en-US" dirty="0"/>
              <a:t>掉，结果 </a:t>
            </a:r>
            <a:r>
              <a:rPr lang="en-US" altLang="zh-CN" dirty="0"/>
              <a:t>qemu_test.py kill </a:t>
            </a:r>
            <a:r>
              <a:rPr lang="zh-CN" altLang="en-US" dirty="0"/>
              <a:t>掉以后这个虚拟机就正常了，可以看到这个内存占用开始变多了。</a:t>
            </a:r>
            <a:endParaRPr lang="en-US" altLang="zh-CN" dirty="0"/>
          </a:p>
          <a:p>
            <a:endParaRPr lang="en-US" altLang="zh-CN" dirty="0"/>
          </a:p>
          <a:p>
            <a:r>
              <a:rPr lang="zh-CN" altLang="en-US" dirty="0"/>
              <a:t>所以怀疑是 </a:t>
            </a:r>
            <a:r>
              <a:rPr lang="en-US" altLang="zh-CN" dirty="0"/>
              <a:t>python subprocess </a:t>
            </a:r>
            <a:r>
              <a:rPr lang="zh-CN" altLang="en-US" dirty="0"/>
              <a:t>导致的，或者是代码写得不对，但是具体原因也不清楚</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25</a:t>
            </a:fld>
            <a:endParaRPr lang="zh-CN" altLang="en-US"/>
          </a:p>
        </p:txBody>
      </p:sp>
    </p:spTree>
    <p:extLst>
      <p:ext uri="{BB962C8B-B14F-4D97-AF65-F5344CB8AC3E}">
        <p14:creationId xmlns:p14="http://schemas.microsoft.com/office/powerpoint/2010/main" val="33941942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最后还是选择用 </a:t>
            </a:r>
            <a:r>
              <a:rPr lang="en-US" altLang="zh-CN" dirty="0"/>
              <a:t>screen </a:t>
            </a:r>
            <a:r>
              <a:rPr lang="zh-CN" altLang="en-US" dirty="0"/>
              <a:t>工具来进行管理，而且 </a:t>
            </a:r>
            <a:r>
              <a:rPr lang="en-US" altLang="zh-CN" dirty="0"/>
              <a:t>screen </a:t>
            </a:r>
            <a:r>
              <a:rPr lang="zh-CN" altLang="en-US" dirty="0"/>
              <a:t>工具的话，如果测试中虚拟机出现了意料之外的事情还可以开到终端看一下实际情况</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26</a:t>
            </a:fld>
            <a:endParaRPr lang="zh-CN" altLang="en-US"/>
          </a:p>
        </p:txBody>
      </p:sp>
    </p:spTree>
    <p:extLst>
      <p:ext uri="{BB962C8B-B14F-4D97-AF65-F5344CB8AC3E}">
        <p14:creationId xmlns:p14="http://schemas.microsoft.com/office/powerpoint/2010/main" val="10570334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另外一个问题就是二号机失联，在多机测试的情况下，经常会发生二号机不见了</a:t>
            </a:r>
            <a:endParaRPr lang="en-US" altLang="zh-CN" dirty="0"/>
          </a:p>
          <a:p>
            <a:endParaRPr lang="en-US" altLang="zh-CN" dirty="0"/>
          </a:p>
          <a:p>
            <a:r>
              <a:rPr lang="zh-CN" altLang="en-US" dirty="0"/>
              <a:t>从 </a:t>
            </a:r>
            <a:r>
              <a:rPr lang="en-US" altLang="zh-CN" dirty="0"/>
              <a:t>log </a:t>
            </a:r>
            <a:r>
              <a:rPr lang="zh-CN" altLang="en-US" dirty="0"/>
              <a:t>中其实可以看到， </a:t>
            </a:r>
            <a:r>
              <a:rPr lang="en-US" altLang="zh-CN" dirty="0" err="1"/>
              <a:t>ip</a:t>
            </a:r>
            <a:r>
              <a:rPr lang="en-US" altLang="zh-CN" dirty="0"/>
              <a:t> </a:t>
            </a:r>
            <a:r>
              <a:rPr lang="zh-CN" altLang="en-US" dirty="0"/>
              <a:t>存在其实意味着环境配置的时候这个机器是存在的</a:t>
            </a:r>
            <a:endParaRPr lang="en-US" altLang="zh-CN" dirty="0"/>
          </a:p>
          <a:p>
            <a:endParaRPr lang="en-US" altLang="zh-CN" dirty="0"/>
          </a:p>
          <a:p>
            <a:r>
              <a:rPr lang="zh-CN" altLang="en-US" dirty="0"/>
              <a:t>但是测到某一个用例的时候，测试用例控制二号机重启，然后二号机不知道为啥重启失败了</a:t>
            </a:r>
            <a:endParaRPr lang="en-US" altLang="zh-CN" dirty="0"/>
          </a:p>
          <a:p>
            <a:endParaRPr lang="en-US" altLang="zh-CN" dirty="0"/>
          </a:p>
          <a:p>
            <a:r>
              <a:rPr lang="zh-CN" altLang="en-US" dirty="0"/>
              <a:t>所以二号机不见了</a:t>
            </a:r>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27</a:t>
            </a:fld>
            <a:endParaRPr lang="zh-CN" altLang="en-US"/>
          </a:p>
        </p:txBody>
      </p:sp>
    </p:spTree>
    <p:extLst>
      <p:ext uri="{BB962C8B-B14F-4D97-AF65-F5344CB8AC3E}">
        <p14:creationId xmlns:p14="http://schemas.microsoft.com/office/powerpoint/2010/main" val="1503225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这个问题最后是在改用 </a:t>
            </a:r>
            <a:r>
              <a:rPr lang="en-US" altLang="zh-CN" dirty="0"/>
              <a:t>screen </a:t>
            </a:r>
            <a:r>
              <a:rPr lang="zh-CN" altLang="en-US" dirty="0"/>
              <a:t>工具以后消失了，所以可能也是 </a:t>
            </a:r>
            <a:r>
              <a:rPr lang="en-US" altLang="zh-CN" dirty="0"/>
              <a:t>subprocess </a:t>
            </a:r>
            <a:r>
              <a:rPr lang="zh-CN" altLang="en-US" dirty="0"/>
              <a:t>使用有问题</a:t>
            </a:r>
            <a:endParaRPr lang="en-US" altLang="zh-CN" dirty="0"/>
          </a:p>
          <a:p>
            <a:endParaRPr lang="en-US" altLang="zh-CN" dirty="0"/>
          </a:p>
          <a:p>
            <a:r>
              <a:rPr lang="zh-CN" altLang="en-US" dirty="0"/>
              <a:t>这个 </a:t>
            </a:r>
            <a:r>
              <a:rPr lang="en-US" altLang="zh-CN" dirty="0"/>
              <a:t>else </a:t>
            </a:r>
            <a:r>
              <a:rPr lang="zh-CN" altLang="en-US" dirty="0"/>
              <a:t>部分就是原来用 </a:t>
            </a:r>
            <a:r>
              <a:rPr lang="en-US" altLang="zh-CN" dirty="0"/>
              <a:t>subprocess </a:t>
            </a:r>
            <a:r>
              <a:rPr lang="zh-CN" altLang="en-US" dirty="0"/>
              <a:t>调用 </a:t>
            </a:r>
            <a:r>
              <a:rPr lang="en-US" altLang="zh-CN" dirty="0"/>
              <a:t>QEMU </a:t>
            </a:r>
            <a:r>
              <a:rPr lang="zh-CN" altLang="en-US" dirty="0"/>
              <a:t>的代码，各位老师也可以帮忙看看这么用有没有什么潜在的问题</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28</a:t>
            </a:fld>
            <a:endParaRPr lang="zh-CN" altLang="en-US"/>
          </a:p>
        </p:txBody>
      </p:sp>
    </p:spTree>
    <p:extLst>
      <p:ext uri="{BB962C8B-B14F-4D97-AF65-F5344CB8AC3E}">
        <p14:creationId xmlns:p14="http://schemas.microsoft.com/office/powerpoint/2010/main" val="1686766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二号机偶尔会出现无法联通外网的情况，起初也是认为是偶然情况，最后发现也是测试工具的问题</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29</a:t>
            </a:fld>
            <a:endParaRPr lang="zh-CN" altLang="en-US"/>
          </a:p>
        </p:txBody>
      </p:sp>
    </p:spTree>
    <p:extLst>
      <p:ext uri="{BB962C8B-B14F-4D97-AF65-F5344CB8AC3E}">
        <p14:creationId xmlns:p14="http://schemas.microsoft.com/office/powerpoint/2010/main" val="229905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err="1">
                <a:latin typeface="仿宋_GB2312" panose="02010609030101010101" pitchFamily="49" charset="-122"/>
                <a:ea typeface="仿宋_GB2312" panose="02010609030101010101" pitchFamily="49" charset="-122"/>
              </a:rPr>
              <a:t>mugen</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具有一系列开源的测试套和测试用例，大部分测试套对一个软件包或一种功能进行测试，也有专门的测试套是对测试环境的整体功能进行全面测试。</a:t>
            </a:r>
            <a:endParaRPr lang="en-US" altLang="zh-CN" sz="1200" dirty="0">
              <a:latin typeface="仿宋_GB2312" panose="02010609030101010101" pitchFamily="49" charset="-122"/>
              <a:ea typeface="仿宋_GB2312" panose="0201060903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仿宋_GB2312" panose="02010609030101010101" pitchFamily="49" charset="-122"/>
                <a:ea typeface="仿宋_GB2312" panose="02010609030101010101" pitchFamily="49" charset="-122"/>
              </a:rPr>
              <a:t>RISC-V </a:t>
            </a:r>
            <a:r>
              <a:rPr lang="zh-CN" altLang="en-US" sz="1200" dirty="0">
                <a:latin typeface="仿宋_GB2312" panose="02010609030101010101" pitchFamily="49" charset="-122"/>
                <a:ea typeface="仿宋_GB2312" panose="02010609030101010101" pitchFamily="49" charset="-122"/>
              </a:rPr>
              <a:t>马上在 </a:t>
            </a:r>
            <a:r>
              <a:rPr lang="en-US" altLang="zh-CN" sz="1200" dirty="0">
                <a:latin typeface="仿宋_GB2312" panose="02010609030101010101" pitchFamily="49" charset="-122"/>
                <a:ea typeface="仿宋_GB2312" panose="02010609030101010101" pitchFamily="49" charset="-122"/>
              </a:rPr>
              <a:t>2309 </a:t>
            </a:r>
            <a:r>
              <a:rPr lang="zh-CN" altLang="en-US" sz="1200" dirty="0">
                <a:latin typeface="仿宋_GB2312" panose="02010609030101010101" pitchFamily="49" charset="-122"/>
                <a:ea typeface="仿宋_GB2312" panose="02010609030101010101" pitchFamily="49" charset="-122"/>
              </a:rPr>
              <a:t>版本要成为 </a:t>
            </a:r>
            <a:r>
              <a:rPr lang="en-US" altLang="zh-CN" sz="1200" dirty="0" err="1">
                <a:latin typeface="仿宋_GB2312" panose="02010609030101010101" pitchFamily="49" charset="-122"/>
                <a:ea typeface="仿宋_GB2312" panose="02010609030101010101" pitchFamily="49" charset="-122"/>
              </a:rPr>
              <a:t>openEuler</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官方支持的一个架构，上游非常重视 </a:t>
            </a:r>
            <a:r>
              <a:rPr lang="en-US" altLang="zh-CN" sz="1200" dirty="0" err="1">
                <a:latin typeface="仿宋_GB2312" panose="02010609030101010101" pitchFamily="49" charset="-122"/>
                <a:ea typeface="仿宋_GB2312" panose="02010609030101010101" pitchFamily="49" charset="-122"/>
              </a:rPr>
              <a:t>mugen</a:t>
            </a:r>
            <a:r>
              <a:rPr lang="en-US" altLang="zh-CN" sz="1200" dirty="0">
                <a:latin typeface="仿宋_GB2312" panose="02010609030101010101" pitchFamily="49" charset="-122"/>
                <a:ea typeface="仿宋_GB2312" panose="02010609030101010101" pitchFamily="49" charset="-122"/>
              </a:rPr>
              <a:t> </a:t>
            </a:r>
            <a:r>
              <a:rPr lang="zh-CN" altLang="en-US" sz="1200" dirty="0">
                <a:latin typeface="仿宋_GB2312" panose="02010609030101010101" pitchFamily="49" charset="-122"/>
                <a:ea typeface="仿宋_GB2312" panose="02010609030101010101" pitchFamily="49" charset="-122"/>
              </a:rPr>
              <a:t>测试的结果，因为这个测试结果是我们 </a:t>
            </a:r>
            <a:r>
              <a:rPr lang="en-US" altLang="zh-CN" sz="1200" dirty="0">
                <a:latin typeface="仿宋_GB2312" panose="02010609030101010101" pitchFamily="49" charset="-122"/>
                <a:ea typeface="仿宋_GB2312" panose="02010609030101010101" pitchFamily="49" charset="-122"/>
              </a:rPr>
              <a:t>RISC-V </a:t>
            </a:r>
            <a:r>
              <a:rPr lang="zh-CN" altLang="en-US" sz="1200" dirty="0">
                <a:latin typeface="仿宋_GB2312" panose="02010609030101010101" pitchFamily="49" charset="-122"/>
                <a:ea typeface="仿宋_GB2312" panose="02010609030101010101" pitchFamily="49" charset="-122"/>
              </a:rPr>
              <a:t>这边软件包质量的一个体现</a:t>
            </a:r>
            <a:endParaRPr lang="en-US" altLang="zh-CN" sz="1200" dirty="0">
              <a:latin typeface="仿宋_GB2312" panose="02010609030101010101" pitchFamily="49" charset="-122"/>
              <a:ea typeface="仿宋_GB2312" panose="02010609030101010101" pitchFamily="49" charset="-122"/>
            </a:endParaRPr>
          </a:p>
        </p:txBody>
      </p:sp>
      <p:sp>
        <p:nvSpPr>
          <p:cNvPr id="4" name="灯片编号占位符 3"/>
          <p:cNvSpPr>
            <a:spLocks noGrp="1"/>
          </p:cNvSpPr>
          <p:nvPr>
            <p:ph type="sldNum" sz="quarter" idx="5"/>
          </p:nvPr>
        </p:nvSpPr>
        <p:spPr/>
        <p:txBody>
          <a:bodyPr/>
          <a:lstStyle/>
          <a:p>
            <a:fld id="{A1A46F10-48C3-4A06-9A11-22061B5D5E62}" type="slidenum">
              <a:rPr lang="zh-CN" altLang="en-US" smtClean="0"/>
              <a:t>3</a:t>
            </a:fld>
            <a:endParaRPr lang="zh-CN" altLang="en-US"/>
          </a:p>
        </p:txBody>
      </p:sp>
    </p:spTree>
    <p:extLst>
      <p:ext uri="{BB962C8B-B14F-4D97-AF65-F5344CB8AC3E}">
        <p14:creationId xmlns:p14="http://schemas.microsoft.com/office/powerpoint/2010/main" val="4852837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仿宋_GB2312" panose="02010609030101010101" pitchFamily="49" charset="-122"/>
                <a:ea typeface="仿宋_GB2312" panose="02010609030101010101" pitchFamily="49" charset="-122"/>
              </a:rPr>
              <a:t>在多机测试的环境下，每个 </a:t>
            </a:r>
            <a:r>
              <a:rPr lang="en-US" altLang="zh-CN" sz="1200" dirty="0">
                <a:latin typeface="仿宋_GB2312" panose="02010609030101010101" pitchFamily="49" charset="-122"/>
                <a:ea typeface="仿宋_GB2312" panose="02010609030101010101" pitchFamily="49" charset="-122"/>
              </a:rPr>
              <a:t>QEMU </a:t>
            </a:r>
            <a:r>
              <a:rPr lang="zh-CN" altLang="en-US" sz="1200" dirty="0">
                <a:latin typeface="仿宋_GB2312" panose="02010609030101010101" pitchFamily="49" charset="-122"/>
                <a:ea typeface="仿宋_GB2312" panose="02010609030101010101" pitchFamily="49" charset="-122"/>
              </a:rPr>
              <a:t>实例至少有两个虚拟网卡设备，其中一个用于连接外网和与宿主机通信，另一个用于透过宿主机上的网桥实现 </a:t>
            </a:r>
            <a:r>
              <a:rPr lang="en-US" altLang="zh-CN" sz="1200" dirty="0">
                <a:latin typeface="仿宋_GB2312" panose="02010609030101010101" pitchFamily="49" charset="-122"/>
                <a:ea typeface="仿宋_GB2312" panose="02010609030101010101" pitchFamily="49" charset="-122"/>
              </a:rPr>
              <a:t>QEMU </a:t>
            </a:r>
            <a:r>
              <a:rPr lang="zh-CN" altLang="en-US" sz="1200" dirty="0">
                <a:latin typeface="仿宋_GB2312" panose="02010609030101010101" pitchFamily="49" charset="-122"/>
                <a:ea typeface="仿宋_GB2312" panose="02010609030101010101" pitchFamily="49" charset="-122"/>
              </a:rPr>
              <a:t>实例之间的通信。</a:t>
            </a:r>
            <a:endParaRPr lang="en-US" altLang="zh-CN" sz="1200" dirty="0">
              <a:latin typeface="仿宋_GB2312" panose="02010609030101010101" pitchFamily="49" charset="-122"/>
              <a:ea typeface="仿宋_GB2312" panose="02010609030101010101" pitchFamily="49" charset="-122"/>
            </a:endParaRPr>
          </a:p>
          <a:p>
            <a:endParaRPr lang="en-US" altLang="zh-CN" dirty="0"/>
          </a:p>
          <a:p>
            <a:r>
              <a:rPr lang="en-US" altLang="zh-CN" sz="1200" dirty="0">
                <a:solidFill>
                  <a:srgbClr val="002060"/>
                </a:solidFill>
                <a:latin typeface="Consolas" panose="020B0609020204030204" pitchFamily="49" charset="0"/>
                <a:ea typeface="仿宋_GB2312" panose="02010609030101010101" pitchFamily="49" charset="-122"/>
              </a:rPr>
              <a:t>qemu_test.py </a:t>
            </a:r>
            <a:r>
              <a:rPr lang="zh-CN" altLang="en-US" sz="1200" dirty="0">
                <a:solidFill>
                  <a:srgbClr val="002060"/>
                </a:solidFill>
                <a:latin typeface="仿宋_GB2312" panose="02010609030101010101" pitchFamily="49" charset="-122"/>
                <a:ea typeface="仿宋_GB2312" panose="02010609030101010101" pitchFamily="49" charset="-122"/>
              </a:rPr>
              <a:t>在配置完网络后， </a:t>
            </a:r>
            <a:r>
              <a:rPr lang="en-US" altLang="zh-CN" sz="1200" dirty="0" err="1">
                <a:solidFill>
                  <a:srgbClr val="002060"/>
                </a:solidFill>
                <a:latin typeface="Consolas" panose="020B0609020204030204" pitchFamily="49" charset="0"/>
                <a:ea typeface="仿宋_GB2312" panose="02010609030101010101" pitchFamily="49" charset="-122"/>
              </a:rPr>
              <a:t>ip</a:t>
            </a:r>
            <a:r>
              <a:rPr lang="en-US" altLang="zh-CN" sz="1200" dirty="0">
                <a:solidFill>
                  <a:srgbClr val="002060"/>
                </a:solidFill>
                <a:latin typeface="Consolas" panose="020B0609020204030204" pitchFamily="49" charset="0"/>
                <a:ea typeface="仿宋_GB2312" panose="02010609030101010101" pitchFamily="49" charset="-122"/>
              </a:rPr>
              <a:t> route </a:t>
            </a:r>
            <a:r>
              <a:rPr lang="zh-CN" altLang="en-US" sz="1200" dirty="0">
                <a:solidFill>
                  <a:srgbClr val="002060"/>
                </a:solidFill>
                <a:latin typeface="仿宋_GB2312" panose="02010609030101010101" pitchFamily="49" charset="-122"/>
                <a:ea typeface="仿宋_GB2312" panose="02010609030101010101" pitchFamily="49" charset="-122"/>
              </a:rPr>
              <a:t>命令显示了多个虚拟网卡设备对应的多条路由，而通往网桥的路由优先级更高</a:t>
            </a:r>
            <a:endParaRPr lang="en-US" altLang="zh-CN" sz="1200" dirty="0">
              <a:solidFill>
                <a:srgbClr val="002060"/>
              </a:solidFill>
              <a:latin typeface="仿宋_GB2312" panose="02010609030101010101" pitchFamily="49" charset="-122"/>
              <a:ea typeface="仿宋_GB2312" panose="02010609030101010101" pitchFamily="49" charset="-122"/>
            </a:endParaRPr>
          </a:p>
          <a:p>
            <a:endParaRPr lang="en-US" altLang="zh-CN" sz="1200" dirty="0">
              <a:solidFill>
                <a:srgbClr val="002060"/>
              </a:solidFill>
              <a:latin typeface="仿宋_GB2312" panose="02010609030101010101" pitchFamily="49" charset="-122"/>
              <a:ea typeface="仿宋_GB2312" panose="02010609030101010101" pitchFamily="49" charset="-122"/>
            </a:endParaRPr>
          </a:p>
          <a:p>
            <a:r>
              <a:rPr lang="zh-CN" altLang="en-US" dirty="0"/>
              <a:t>这个在重启虚拟机以后，所有本来应该往外网的流量全部都去了网桥，那么也就无法联通外网了</a:t>
            </a:r>
            <a:endParaRPr lang="en-US" altLang="zh-CN" dirty="0"/>
          </a:p>
          <a:p>
            <a:endParaRPr lang="en-US" altLang="zh-CN" dirty="0"/>
          </a:p>
          <a:p>
            <a:r>
              <a:rPr lang="zh-CN" altLang="en-US" dirty="0"/>
              <a:t>修复方式就是配置的时候不配置 </a:t>
            </a:r>
            <a:r>
              <a:rPr lang="en-US" altLang="zh-CN" dirty="0"/>
              <a:t>gateway </a:t>
            </a:r>
            <a:r>
              <a:rPr lang="zh-CN" altLang="en-US" dirty="0"/>
              <a:t>，那这条路由路径就不存在了</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30</a:t>
            </a:fld>
            <a:endParaRPr lang="zh-CN" altLang="en-US"/>
          </a:p>
        </p:txBody>
      </p:sp>
    </p:spTree>
    <p:extLst>
      <p:ext uri="{BB962C8B-B14F-4D97-AF65-F5344CB8AC3E}">
        <p14:creationId xmlns:p14="http://schemas.microsoft.com/office/powerpoint/2010/main" val="13516667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2309 </a:t>
            </a:r>
            <a:r>
              <a:rPr lang="zh-CN" altLang="en-US" dirty="0"/>
              <a:t>版本测试中，我们解决了自动化测试套件中所有已知的问题</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31</a:t>
            </a:fld>
            <a:endParaRPr lang="zh-CN" altLang="en-US"/>
          </a:p>
        </p:txBody>
      </p:sp>
    </p:spTree>
    <p:extLst>
      <p:ext uri="{BB962C8B-B14F-4D97-AF65-F5344CB8AC3E}">
        <p14:creationId xmlns:p14="http://schemas.microsoft.com/office/powerpoint/2010/main" val="153696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 </a:t>
            </a:r>
            <a:r>
              <a:rPr lang="en-US" altLang="zh-CN" dirty="0"/>
              <a:t>2309 </a:t>
            </a:r>
            <a:r>
              <a:rPr lang="zh-CN" altLang="en-US" dirty="0"/>
              <a:t>在进行 </a:t>
            </a:r>
            <a:r>
              <a:rPr lang="en-US" altLang="zh-CN" dirty="0"/>
              <a:t>Round5 </a:t>
            </a:r>
            <a:r>
              <a:rPr lang="zh-CN" altLang="en-US" dirty="0"/>
              <a:t>测试，那没有再出现进程假死的情况</a:t>
            </a:r>
            <a:endParaRPr lang="en-US" altLang="zh-CN" dirty="0"/>
          </a:p>
          <a:p>
            <a:endParaRPr lang="en-US" altLang="zh-CN" dirty="0"/>
          </a:p>
          <a:p>
            <a:r>
              <a:rPr lang="zh-CN" altLang="en-US" dirty="0"/>
              <a:t>只有少数几个用例是因为前面提到的用例问题需要手动干预</a:t>
            </a:r>
            <a:endParaRPr lang="en-US" altLang="zh-CN" dirty="0"/>
          </a:p>
          <a:p>
            <a:endParaRPr lang="en-US" altLang="zh-CN" dirty="0"/>
          </a:p>
          <a:p>
            <a:r>
              <a:rPr lang="zh-CN" altLang="en-US" dirty="0"/>
              <a:t>理想状态下，在 </a:t>
            </a:r>
            <a:r>
              <a:rPr lang="en-US" altLang="zh-CN" dirty="0"/>
              <a:t>R9 5900X </a:t>
            </a:r>
            <a:r>
              <a:rPr lang="zh-CN" altLang="en-US" dirty="0"/>
              <a:t>机器上历时 </a:t>
            </a:r>
            <a:r>
              <a:rPr lang="en-US" altLang="zh-CN" dirty="0"/>
              <a:t>12 </a:t>
            </a:r>
            <a:r>
              <a:rPr lang="zh-CN" altLang="en-US" dirty="0"/>
              <a:t>小时可以完成一轮测试</a:t>
            </a:r>
            <a:endParaRPr lang="en-US" altLang="zh-CN"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32</a:t>
            </a:fld>
            <a:endParaRPr lang="zh-CN" altLang="en-US"/>
          </a:p>
        </p:txBody>
      </p:sp>
    </p:spTree>
    <p:extLst>
      <p:ext uri="{BB962C8B-B14F-4D97-AF65-F5344CB8AC3E}">
        <p14:creationId xmlns:p14="http://schemas.microsoft.com/office/powerpoint/2010/main" val="40495521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未来需要做的一些工作，就是把一些现在需要手动进行的工作也逐步自动化。</a:t>
            </a:r>
            <a:endParaRPr lang="en-US" altLang="zh-CN" dirty="0"/>
          </a:p>
          <a:p>
            <a:endParaRPr lang="en-US" altLang="zh-CN" dirty="0"/>
          </a:p>
          <a:p>
            <a:r>
              <a:rPr lang="zh-CN" altLang="en-US" dirty="0">
                <a:solidFill>
                  <a:srgbClr val="002060"/>
                </a:solidFill>
                <a:latin typeface="仿宋_GB2312" panose="02010609030101010101" pitchFamily="49" charset="-122"/>
                <a:ea typeface="仿宋_GB2312" panose="02010609030101010101" pitchFamily="49" charset="-122"/>
              </a:rPr>
              <a:t>上游 </a:t>
            </a:r>
            <a:r>
              <a:rPr lang="en-US" altLang="zh-CN" dirty="0">
                <a:solidFill>
                  <a:srgbClr val="002060"/>
                </a:solidFill>
                <a:latin typeface="仿宋_GB2312" panose="02010609030101010101" pitchFamily="49" charset="-122"/>
                <a:ea typeface="仿宋_GB2312" panose="02010609030101010101" pitchFamily="49" charset="-122"/>
              </a:rPr>
              <a:t>QA </a:t>
            </a:r>
            <a:r>
              <a:rPr lang="zh-CN" altLang="en-US" dirty="0">
                <a:solidFill>
                  <a:srgbClr val="002060"/>
                </a:solidFill>
                <a:latin typeface="仿宋_GB2312" panose="02010609030101010101" pitchFamily="49" charset="-122"/>
                <a:ea typeface="仿宋_GB2312" panose="02010609030101010101" pitchFamily="49" charset="-122"/>
              </a:rPr>
              <a:t>的 </a:t>
            </a:r>
            <a:r>
              <a:rPr lang="en-US" altLang="zh-CN" dirty="0" err="1">
                <a:solidFill>
                  <a:srgbClr val="002060"/>
                </a:solidFill>
                <a:latin typeface="仿宋_GB2312" panose="02010609030101010101" pitchFamily="49" charset="-122"/>
                <a:ea typeface="仿宋_GB2312" panose="02010609030101010101" pitchFamily="49" charset="-122"/>
              </a:rPr>
              <a:t>mugen</a:t>
            </a:r>
            <a:r>
              <a:rPr lang="en-US" altLang="zh-CN" dirty="0">
                <a:solidFill>
                  <a:srgbClr val="002060"/>
                </a:solidFill>
                <a:latin typeface="仿宋_GB2312" panose="02010609030101010101" pitchFamily="49" charset="-122"/>
                <a:ea typeface="仿宋_GB2312" panose="02010609030101010101" pitchFamily="49" charset="-122"/>
              </a:rPr>
              <a:t> </a:t>
            </a:r>
            <a:r>
              <a:rPr lang="zh-CN" altLang="en-US" dirty="0">
                <a:solidFill>
                  <a:srgbClr val="002060"/>
                </a:solidFill>
                <a:latin typeface="仿宋_GB2312" panose="02010609030101010101" pitchFamily="49" charset="-122"/>
                <a:ea typeface="仿宋_GB2312" panose="02010609030101010101" pitchFamily="49" charset="-122"/>
              </a:rPr>
              <a:t>测试流程？</a:t>
            </a:r>
            <a:endParaRPr lang="en-US" altLang="zh-CN" dirty="0">
              <a:solidFill>
                <a:srgbClr val="002060"/>
              </a:solidFill>
              <a:latin typeface="仿宋_GB2312" panose="02010609030101010101" pitchFamily="49" charset="-122"/>
              <a:ea typeface="仿宋_GB2312" panose="02010609030101010101" pitchFamily="49" charset="-122"/>
            </a:endParaRPr>
          </a:p>
          <a:p>
            <a:endParaRPr lang="en-US" altLang="zh-CN" dirty="0">
              <a:solidFill>
                <a:srgbClr val="002060"/>
              </a:solidFill>
              <a:latin typeface="仿宋_GB2312" panose="02010609030101010101" pitchFamily="49" charset="-122"/>
              <a:ea typeface="仿宋_GB2312" panose="02010609030101010101" pitchFamily="49" charset="-122"/>
            </a:endParaRPr>
          </a:p>
          <a:p>
            <a:r>
              <a:rPr lang="en-US" altLang="zh-CN" dirty="0">
                <a:solidFill>
                  <a:srgbClr val="002060"/>
                </a:solidFill>
                <a:latin typeface="仿宋_GB2312" panose="02010609030101010101" pitchFamily="49" charset="-122"/>
                <a:ea typeface="仿宋_GB2312" panose="02010609030101010101" pitchFamily="49" charset="-122"/>
              </a:rPr>
              <a:t>3 </a:t>
            </a:r>
            <a:r>
              <a:rPr lang="zh-CN" altLang="en-US" dirty="0">
                <a:solidFill>
                  <a:srgbClr val="002060"/>
                </a:solidFill>
                <a:latin typeface="仿宋_GB2312" panose="02010609030101010101" pitchFamily="49" charset="-122"/>
                <a:ea typeface="仿宋_GB2312" panose="02010609030101010101" pitchFamily="49" charset="-122"/>
              </a:rPr>
              <a:t>和 </a:t>
            </a:r>
            <a:r>
              <a:rPr lang="en-US" altLang="zh-CN" dirty="0">
                <a:solidFill>
                  <a:srgbClr val="002060"/>
                </a:solidFill>
                <a:latin typeface="仿宋_GB2312" panose="02010609030101010101" pitchFamily="49" charset="-122"/>
                <a:ea typeface="仿宋_GB2312" panose="02010609030101010101" pitchFamily="49" charset="-122"/>
              </a:rPr>
              <a:t>4 </a:t>
            </a:r>
            <a:r>
              <a:rPr lang="zh-CN" altLang="en-US" dirty="0">
                <a:solidFill>
                  <a:srgbClr val="002060"/>
                </a:solidFill>
                <a:latin typeface="仿宋_GB2312" panose="02010609030101010101" pitchFamily="49" charset="-122"/>
                <a:ea typeface="仿宋_GB2312" panose="02010609030101010101" pitchFamily="49" charset="-122"/>
              </a:rPr>
              <a:t>都还需要进一步调研，能够同步的内容不多</a:t>
            </a:r>
            <a:endParaRPr lang="en-US" altLang="zh-CN"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33</a:t>
            </a:fld>
            <a:endParaRPr lang="zh-CN" altLang="en-US"/>
          </a:p>
        </p:txBody>
      </p:sp>
    </p:spTree>
    <p:extLst>
      <p:ext uri="{BB962C8B-B14F-4D97-AF65-F5344CB8AC3E}">
        <p14:creationId xmlns:p14="http://schemas.microsoft.com/office/powerpoint/2010/main" val="2298087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Mugen</a:t>
            </a:r>
            <a:r>
              <a:rPr lang="en-US" altLang="zh-CN" dirty="0"/>
              <a:t> </a:t>
            </a:r>
            <a:r>
              <a:rPr lang="zh-CN" altLang="en-US" dirty="0"/>
              <a:t>本身的使用并不复杂</a:t>
            </a:r>
            <a:endParaRPr lang="en-US" altLang="zh-CN" dirty="0"/>
          </a:p>
          <a:p>
            <a:r>
              <a:rPr lang="zh-CN" altLang="en-US" dirty="0"/>
              <a:t>在 </a:t>
            </a:r>
            <a:r>
              <a:rPr lang="en-US" altLang="zh-CN" dirty="0" err="1"/>
              <a:t>oErv</a:t>
            </a:r>
            <a:r>
              <a:rPr lang="en-US" altLang="zh-CN" dirty="0"/>
              <a:t> 2309</a:t>
            </a:r>
            <a:r>
              <a:rPr lang="zh-CN" altLang="en-US" dirty="0"/>
              <a:t> </a:t>
            </a:r>
            <a:r>
              <a:rPr lang="en-US" altLang="zh-CN" dirty="0"/>
              <a:t>Round1 </a:t>
            </a:r>
            <a:r>
              <a:rPr lang="zh-CN" altLang="en-US" dirty="0"/>
              <a:t>测试中一共是测试了 </a:t>
            </a:r>
            <a:r>
              <a:rPr lang="en-US" altLang="zh-CN" dirty="0"/>
              <a:t>273 </a:t>
            </a:r>
            <a:r>
              <a:rPr lang="zh-CN" altLang="en-US" dirty="0"/>
              <a:t>个测试套，最简单的方法就是跑一个循环</a:t>
            </a:r>
            <a:endParaRPr lang="en-US" altLang="zh-CN" dirty="0"/>
          </a:p>
          <a:p>
            <a:r>
              <a:rPr lang="zh-CN" altLang="en-US" dirty="0"/>
              <a:t>每个测试用例都会自动安装待测软件包并测试相应功能，并在测试结束后还原测试环境</a:t>
            </a:r>
            <a:endParaRPr lang="en-US" altLang="zh-CN" dirty="0"/>
          </a:p>
          <a:p>
            <a:r>
              <a:rPr lang="en-US" altLang="zh-CN" dirty="0"/>
              <a:t>-x </a:t>
            </a:r>
            <a:r>
              <a:rPr lang="zh-CN" altLang="en-US" dirty="0"/>
              <a:t>指的是在日志中保留详细的测试信息</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4</a:t>
            </a:fld>
            <a:endParaRPr lang="zh-CN" altLang="en-US"/>
          </a:p>
        </p:txBody>
      </p:sp>
    </p:spTree>
    <p:extLst>
      <p:ext uri="{BB962C8B-B14F-4D97-AF65-F5344CB8AC3E}">
        <p14:creationId xmlns:p14="http://schemas.microsoft.com/office/powerpoint/2010/main" val="638979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但是这样运行 </a:t>
            </a:r>
            <a:r>
              <a:rPr lang="en-US" altLang="zh-CN" dirty="0" err="1"/>
              <a:t>mugen</a:t>
            </a:r>
            <a:r>
              <a:rPr lang="en-US" altLang="zh-CN" dirty="0"/>
              <a:t> </a:t>
            </a:r>
            <a:r>
              <a:rPr lang="zh-CN" altLang="en-US" dirty="0"/>
              <a:t>测试一定会出事情的</a:t>
            </a:r>
            <a:endParaRPr lang="en-US" altLang="zh-CN" dirty="0"/>
          </a:p>
          <a:p>
            <a:r>
              <a:rPr lang="zh-CN" altLang="en-US" dirty="0"/>
              <a:t>因为 </a:t>
            </a:r>
            <a:r>
              <a:rPr lang="en-US" altLang="zh-CN" dirty="0" err="1"/>
              <a:t>mugen</a:t>
            </a:r>
            <a:r>
              <a:rPr lang="en-US" altLang="zh-CN" dirty="0"/>
              <a:t> </a:t>
            </a:r>
            <a:r>
              <a:rPr lang="zh-CN" altLang="en-US" dirty="0"/>
              <a:t>测试用例它会尝试还原测试环境，但是不一定能还原成功</a:t>
            </a:r>
            <a:endParaRPr lang="en-US" altLang="zh-CN" dirty="0"/>
          </a:p>
          <a:p>
            <a:r>
              <a:rPr lang="zh-CN" altLang="en-US" dirty="0"/>
              <a:t>再者不同 </a:t>
            </a:r>
            <a:r>
              <a:rPr lang="en-US" altLang="zh-CN" dirty="0" err="1"/>
              <a:t>mugen</a:t>
            </a:r>
            <a:r>
              <a:rPr lang="en-US" altLang="zh-CN" dirty="0"/>
              <a:t> </a:t>
            </a:r>
            <a:r>
              <a:rPr lang="zh-CN" altLang="en-US" dirty="0"/>
              <a:t>测试要求的测试机数量、磁盘数量和网卡数量都不一样，虽然可以搭建一个最大化的测试环境，但是资源利用率不高</a:t>
            </a:r>
          </a:p>
        </p:txBody>
      </p:sp>
      <p:sp>
        <p:nvSpPr>
          <p:cNvPr id="4" name="灯片编号占位符 3"/>
          <p:cNvSpPr>
            <a:spLocks noGrp="1"/>
          </p:cNvSpPr>
          <p:nvPr>
            <p:ph type="sldNum" sz="quarter" idx="5"/>
          </p:nvPr>
        </p:nvSpPr>
        <p:spPr/>
        <p:txBody>
          <a:bodyPr/>
          <a:lstStyle/>
          <a:p>
            <a:fld id="{A1A46F10-48C3-4A06-9A11-22061B5D5E62}" type="slidenum">
              <a:rPr lang="zh-CN" altLang="en-US" smtClean="0"/>
              <a:t>5</a:t>
            </a:fld>
            <a:endParaRPr lang="zh-CN" altLang="en-US"/>
          </a:p>
        </p:txBody>
      </p:sp>
    </p:spTree>
    <p:extLst>
      <p:ext uri="{BB962C8B-B14F-4D97-AF65-F5344CB8AC3E}">
        <p14:creationId xmlns:p14="http://schemas.microsoft.com/office/powerpoint/2010/main" val="3329748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对于一个最大化的测试环境就是四台计算机，每台计算机配备两块以太网卡和四块额外的空闲硬盘</a:t>
            </a:r>
            <a:endParaRPr lang="en-US" altLang="zh-CN" dirty="0"/>
          </a:p>
          <a:p>
            <a:r>
              <a:rPr lang="zh-CN" altLang="en-US" dirty="0"/>
              <a:t>而且需要 </a:t>
            </a:r>
            <a:r>
              <a:rPr lang="en-US" altLang="zh-CN" dirty="0" err="1"/>
              <a:t>rv</a:t>
            </a:r>
            <a:r>
              <a:rPr lang="en-US" altLang="zh-CN" dirty="0"/>
              <a:t> </a:t>
            </a:r>
            <a:r>
              <a:rPr lang="zh-CN" altLang="en-US" dirty="0"/>
              <a:t>和 </a:t>
            </a:r>
            <a:r>
              <a:rPr lang="en-US" altLang="zh-CN" dirty="0"/>
              <a:t>x86 </a:t>
            </a:r>
            <a:r>
              <a:rPr lang="zh-CN" altLang="en-US" dirty="0"/>
              <a:t>各搭建一套</a:t>
            </a:r>
            <a:endParaRPr lang="en-US" altLang="zh-CN" dirty="0"/>
          </a:p>
          <a:p>
            <a:r>
              <a:rPr lang="zh-CN" altLang="en-US" dirty="0"/>
              <a:t>测试环境要求相对来说比较高，所以我们使用 </a:t>
            </a:r>
            <a:r>
              <a:rPr lang="en-US" altLang="zh-CN" dirty="0"/>
              <a:t>QEMU </a:t>
            </a:r>
            <a:r>
              <a:rPr lang="zh-CN" altLang="en-US" dirty="0"/>
              <a:t>虚拟机来开展测试</a:t>
            </a:r>
            <a:endParaRPr lang="en-US" altLang="zh-CN" dirty="0"/>
          </a:p>
          <a:p>
            <a:r>
              <a:rPr lang="zh-CN" altLang="en-US" dirty="0"/>
              <a:t>恰好 </a:t>
            </a:r>
            <a:r>
              <a:rPr lang="en-US" altLang="zh-CN" dirty="0" err="1"/>
              <a:t>oErv</a:t>
            </a:r>
            <a:r>
              <a:rPr lang="zh-CN" altLang="en-US" dirty="0"/>
              <a:t> 进上游也是发布一个 </a:t>
            </a:r>
            <a:r>
              <a:rPr lang="en-US" altLang="zh-CN" dirty="0"/>
              <a:t>QEMU </a:t>
            </a:r>
            <a:r>
              <a:rPr lang="zh-CN" altLang="en-US" dirty="0"/>
              <a:t>镜像。这样 </a:t>
            </a:r>
            <a:r>
              <a:rPr lang="en-US" altLang="zh-CN" dirty="0" err="1"/>
              <a:t>mugen</a:t>
            </a:r>
            <a:r>
              <a:rPr lang="en-US" altLang="zh-CN" dirty="0"/>
              <a:t> </a:t>
            </a:r>
            <a:r>
              <a:rPr lang="zh-CN" altLang="en-US" dirty="0"/>
              <a:t>测试既是对软件包质量进行一个验证，也是对这个 </a:t>
            </a:r>
            <a:r>
              <a:rPr lang="en-US" altLang="zh-CN" dirty="0"/>
              <a:t>QEMU </a:t>
            </a:r>
            <a:r>
              <a:rPr lang="zh-CN" altLang="en-US" dirty="0"/>
              <a:t>镜像质量的一个验证。</a:t>
            </a:r>
            <a:endParaRPr lang="en-US" altLang="zh-CN" dirty="0"/>
          </a:p>
          <a:p>
            <a:r>
              <a:rPr lang="zh-CN" altLang="en-US" dirty="0"/>
              <a:t>比如在 </a:t>
            </a:r>
            <a:r>
              <a:rPr lang="en-US" altLang="zh-CN" dirty="0"/>
              <a:t>Round2 Round3 </a:t>
            </a:r>
            <a:r>
              <a:rPr lang="zh-CN" altLang="en-US" dirty="0"/>
              <a:t>的测试就曾经发现一些预装软件包测试不通过，但是重装这个软件包以后测试又可以通过了，那么其实就可以证明软件包质量是没有问题的</a:t>
            </a:r>
            <a:endParaRPr lang="en-US" altLang="zh-CN" dirty="0"/>
          </a:p>
          <a:p>
            <a:endParaRPr lang="en-US" altLang="zh-CN" dirty="0"/>
          </a:p>
          <a:p>
            <a:r>
              <a:rPr lang="en-US" altLang="zh-CN" dirty="0" err="1"/>
              <a:t>os</a:t>
            </a:r>
            <a:r>
              <a:rPr lang="en-US" altLang="zh-CN" dirty="0"/>
              <a:t>-basic </a:t>
            </a:r>
            <a:r>
              <a:rPr lang="en-US" altLang="zh-CN" dirty="0" err="1"/>
              <a:t>oe_test_whereis</a:t>
            </a:r>
            <a:endParaRPr lang="en-US" altLang="zh-CN" dirty="0"/>
          </a:p>
          <a:p>
            <a:r>
              <a:rPr lang="en-US" altLang="zh-CN" dirty="0" err="1"/>
              <a:t>os</a:t>
            </a:r>
            <a:r>
              <a:rPr lang="en-US" altLang="zh-CN" dirty="0"/>
              <a:t>-basic </a:t>
            </a:r>
            <a:r>
              <a:rPr lang="zh-CN" altLang="en-US" dirty="0"/>
              <a:t>是对镜像的一些基础功能进行全面的测试</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6</a:t>
            </a:fld>
            <a:endParaRPr lang="zh-CN" altLang="en-US"/>
          </a:p>
        </p:txBody>
      </p:sp>
    </p:spTree>
    <p:extLst>
      <p:ext uri="{BB962C8B-B14F-4D97-AF65-F5344CB8AC3E}">
        <p14:creationId xmlns:p14="http://schemas.microsoft.com/office/powerpoint/2010/main" val="2656336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openEuler</a:t>
            </a:r>
            <a:r>
              <a:rPr lang="en-US" altLang="zh-CN" dirty="0"/>
              <a:t> </a:t>
            </a:r>
            <a:r>
              <a:rPr lang="zh-CN" altLang="en-US" dirty="0"/>
              <a:t>上游是只维护 </a:t>
            </a:r>
            <a:r>
              <a:rPr lang="en-US" altLang="zh-CN" dirty="0"/>
              <a:t>x86 </a:t>
            </a:r>
            <a:r>
              <a:rPr lang="zh-CN" altLang="en-US" dirty="0"/>
              <a:t>和 </a:t>
            </a:r>
            <a:r>
              <a:rPr lang="en-US" altLang="zh-CN" dirty="0"/>
              <a:t>arm </a:t>
            </a:r>
            <a:r>
              <a:rPr lang="zh-CN" altLang="en-US" dirty="0"/>
              <a:t>两种架构的，所以上游 </a:t>
            </a:r>
            <a:r>
              <a:rPr lang="en-US" altLang="zh-CN" dirty="0" err="1"/>
              <a:t>mugen</a:t>
            </a:r>
            <a:r>
              <a:rPr lang="en-US" altLang="zh-CN" dirty="0"/>
              <a:t> </a:t>
            </a:r>
            <a:r>
              <a:rPr lang="zh-CN" altLang="en-US" dirty="0"/>
              <a:t>项目也只用于这两个架构的测试，而且他们和我们的自动化测试步骤也不一样</a:t>
            </a:r>
            <a:endParaRPr lang="en-US" altLang="zh-CN" dirty="0"/>
          </a:p>
          <a:p>
            <a:r>
              <a:rPr lang="zh-CN" altLang="en-US" dirty="0"/>
              <a:t>所以直接用这个来测试 </a:t>
            </a:r>
            <a:r>
              <a:rPr lang="en-US" altLang="zh-CN" dirty="0"/>
              <a:t>RISC-V </a:t>
            </a:r>
            <a:r>
              <a:rPr lang="zh-CN" altLang="en-US" dirty="0"/>
              <a:t>并不方便</a:t>
            </a:r>
            <a:endParaRPr lang="en-US" altLang="zh-CN" dirty="0"/>
          </a:p>
          <a:p>
            <a:endParaRPr lang="en-US" altLang="zh-CN" dirty="0"/>
          </a:p>
          <a:p>
            <a:r>
              <a:rPr lang="zh-CN" altLang="en-US" dirty="0"/>
              <a:t>我们的测试依赖实习生和 </a:t>
            </a:r>
            <a:r>
              <a:rPr lang="en-US" altLang="zh-CN" dirty="0"/>
              <a:t>staff </a:t>
            </a:r>
            <a:r>
              <a:rPr lang="zh-CN" altLang="en-US" dirty="0"/>
              <a:t>的个人计算机，计算机性能水平不统一</a:t>
            </a:r>
            <a:endParaRPr lang="en-US" altLang="zh-CN" dirty="0"/>
          </a:p>
          <a:p>
            <a:r>
              <a:rPr lang="zh-CN" altLang="en-US" dirty="0"/>
              <a:t>所以维护了 </a:t>
            </a:r>
            <a:r>
              <a:rPr lang="en-US" altLang="zh-CN" dirty="0" err="1"/>
              <a:t>mugen-riscv</a:t>
            </a:r>
            <a:r>
              <a:rPr lang="en-US" altLang="zh-CN" dirty="0"/>
              <a:t> </a:t>
            </a:r>
            <a:r>
              <a:rPr lang="zh-CN" altLang="en-US" dirty="0"/>
              <a:t>自动化测试套件来方便快捷地搭建测试环境、执行测试流程、汇总测试结果</a:t>
            </a:r>
            <a:endParaRPr lang="en-US" altLang="zh-CN" dirty="0"/>
          </a:p>
          <a:p>
            <a:endParaRPr lang="en-US" altLang="zh-CN" dirty="0"/>
          </a:p>
          <a:p>
            <a:r>
              <a:rPr lang="zh-CN" altLang="en-US" dirty="0"/>
              <a:t>这个仓库里面虽然有一些测试用例和测试套，但是都比较老，所以它主要是维护 </a:t>
            </a:r>
            <a:r>
              <a:rPr lang="en-US" altLang="zh-CN" dirty="0" err="1"/>
              <a:t>oErv</a:t>
            </a:r>
            <a:r>
              <a:rPr lang="en-US" altLang="zh-CN" dirty="0"/>
              <a:t> </a:t>
            </a:r>
            <a:r>
              <a:rPr lang="zh-CN" altLang="en-US" dirty="0"/>
              <a:t>自己的自动化测试工具，测试套和测试用例使用上游 </a:t>
            </a:r>
            <a:r>
              <a:rPr lang="en-US" altLang="zh-CN" dirty="0" err="1">
                <a:latin typeface="仿宋_GB2312" panose="02010609030101010101" pitchFamily="49" charset="-122"/>
                <a:ea typeface="仿宋_GB2312" panose="02010609030101010101" pitchFamily="49" charset="-122"/>
              </a:rPr>
              <a:t>openeuler</a:t>
            </a:r>
            <a:r>
              <a:rPr lang="en-US" altLang="zh-CN" dirty="0">
                <a:latin typeface="仿宋_GB2312" panose="02010609030101010101" pitchFamily="49" charset="-122"/>
                <a:ea typeface="仿宋_GB2312" panose="02010609030101010101" pitchFamily="49" charset="-122"/>
              </a:rPr>
              <a:t>/</a:t>
            </a:r>
            <a:r>
              <a:rPr lang="en-US" altLang="zh-CN" dirty="0" err="1">
                <a:latin typeface="仿宋_GB2312" panose="02010609030101010101" pitchFamily="49" charset="-122"/>
                <a:ea typeface="仿宋_GB2312" panose="02010609030101010101" pitchFamily="49" charset="-122"/>
              </a:rPr>
              <a:t>mugen</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里面的</a:t>
            </a:r>
            <a:endParaRPr lang="en-US" altLang="zh-CN" dirty="0">
              <a:latin typeface="仿宋_GB2312" panose="02010609030101010101" pitchFamily="49" charset="-122"/>
              <a:ea typeface="仿宋_GB2312" panose="02010609030101010101" pitchFamily="49" charset="-122"/>
            </a:endParaRPr>
          </a:p>
          <a:p>
            <a:endParaRPr lang="en-US" altLang="zh-CN"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7</a:t>
            </a:fld>
            <a:endParaRPr lang="zh-CN" altLang="en-US"/>
          </a:p>
        </p:txBody>
      </p:sp>
    </p:spTree>
    <p:extLst>
      <p:ext uri="{BB962C8B-B14F-4D97-AF65-F5344CB8AC3E}">
        <p14:creationId xmlns:p14="http://schemas.microsoft.com/office/powerpoint/2010/main" val="3887687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8</a:t>
            </a:fld>
            <a:endParaRPr lang="zh-CN" altLang="en-US"/>
          </a:p>
        </p:txBody>
      </p:sp>
    </p:spTree>
    <p:extLst>
      <p:ext uri="{BB962C8B-B14F-4D97-AF65-F5344CB8AC3E}">
        <p14:creationId xmlns:p14="http://schemas.microsoft.com/office/powerpoint/2010/main" val="928062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latin typeface="Consolas" panose="020B0609020204030204" pitchFamily="49" charset="0"/>
                <a:ea typeface="仿宋_GB2312" panose="02010609030101010101" pitchFamily="49" charset="-122"/>
              </a:rPr>
              <a:t>qemu_test.py </a:t>
            </a:r>
            <a:r>
              <a:rPr lang="zh-CN" altLang="en-US" sz="1200" dirty="0">
                <a:latin typeface="仿宋_GB2312" panose="02010609030101010101" pitchFamily="49" charset="-122"/>
                <a:ea typeface="仿宋_GB2312" panose="02010609030101010101" pitchFamily="49" charset="-122"/>
              </a:rPr>
              <a:t>是第三测试小队一直在使用的多线程 </a:t>
            </a:r>
            <a:r>
              <a:rPr lang="en-US" altLang="zh-CN" sz="1200" dirty="0">
                <a:latin typeface="仿宋_GB2312" panose="02010609030101010101" pitchFamily="49" charset="-122"/>
                <a:ea typeface="仿宋_GB2312" panose="02010609030101010101" pitchFamily="49" charset="-122"/>
              </a:rPr>
              <a:t>QEMU </a:t>
            </a:r>
            <a:r>
              <a:rPr lang="zh-CN" altLang="en-US" sz="1200" dirty="0">
                <a:latin typeface="仿宋_GB2312" panose="02010609030101010101" pitchFamily="49" charset="-122"/>
                <a:ea typeface="仿宋_GB2312" panose="02010609030101010101" pitchFamily="49" charset="-122"/>
              </a:rPr>
              <a:t>自动化测试工具</a:t>
            </a:r>
            <a:endParaRPr lang="en-US" altLang="zh-CN" sz="1200" dirty="0">
              <a:latin typeface="仿宋_GB2312" panose="02010609030101010101" pitchFamily="49" charset="-122"/>
              <a:ea typeface="仿宋_GB2312" panose="02010609030101010101" pitchFamily="49" charset="-122"/>
            </a:endParaRPr>
          </a:p>
          <a:p>
            <a:endParaRPr lang="en-US" altLang="zh-CN" sz="1200" dirty="0">
              <a:latin typeface="仿宋_GB2312" panose="02010609030101010101" pitchFamily="49" charset="-122"/>
              <a:ea typeface="仿宋_GB2312" panose="02010609030101010101" pitchFamily="49" charset="-122"/>
            </a:endParaRPr>
          </a:p>
          <a:p>
            <a:r>
              <a:rPr lang="zh-CN" altLang="en-US" sz="1200" dirty="0">
                <a:latin typeface="仿宋_GB2312" panose="02010609030101010101" pitchFamily="49" charset="-122"/>
                <a:ea typeface="仿宋_GB2312" panose="02010609030101010101" pitchFamily="49" charset="-122"/>
              </a:rPr>
              <a:t>主要实现了测试环境的自动搭建、测试用例的自动测试以及测试日志的自动获取</a:t>
            </a:r>
            <a:endParaRPr lang="en-US" altLang="zh-CN" sz="1200" dirty="0">
              <a:latin typeface="仿宋_GB2312" panose="02010609030101010101" pitchFamily="49" charset="-122"/>
              <a:ea typeface="仿宋_GB2312" panose="02010609030101010101" pitchFamily="49" charset="-122"/>
            </a:endParaRPr>
          </a:p>
          <a:p>
            <a:endParaRPr lang="en-US" altLang="zh-CN" sz="1200" dirty="0">
              <a:latin typeface="仿宋_GB2312" panose="02010609030101010101" pitchFamily="49" charset="-122"/>
              <a:ea typeface="仿宋_GB2312" panose="02010609030101010101" pitchFamily="49" charset="-122"/>
            </a:endParaRPr>
          </a:p>
          <a:p>
            <a:r>
              <a:rPr lang="zh-CN" altLang="en-US" sz="1200" dirty="0">
                <a:latin typeface="仿宋_GB2312" panose="02010609030101010101" pitchFamily="49" charset="-122"/>
                <a:ea typeface="仿宋_GB2312" panose="02010609030101010101" pitchFamily="49" charset="-122"/>
              </a:rPr>
              <a:t>这个工具同时支持 </a:t>
            </a:r>
            <a:r>
              <a:rPr lang="en-US" altLang="zh-CN" sz="1200" dirty="0">
                <a:latin typeface="仿宋_GB2312" panose="02010609030101010101" pitchFamily="49" charset="-122"/>
                <a:ea typeface="仿宋_GB2312" panose="02010609030101010101" pitchFamily="49" charset="-122"/>
              </a:rPr>
              <a:t>Linux </a:t>
            </a:r>
            <a:r>
              <a:rPr lang="zh-CN" altLang="en-US" sz="1200" dirty="0">
                <a:latin typeface="仿宋_GB2312" panose="02010609030101010101" pitchFamily="49" charset="-122"/>
                <a:ea typeface="仿宋_GB2312" panose="02010609030101010101" pitchFamily="49" charset="-122"/>
              </a:rPr>
              <a:t>和 </a:t>
            </a:r>
            <a:r>
              <a:rPr lang="en-US" altLang="zh-CN" sz="1200" dirty="0">
                <a:latin typeface="仿宋_GB2312" panose="02010609030101010101" pitchFamily="49" charset="-122"/>
                <a:ea typeface="仿宋_GB2312" panose="02010609030101010101" pitchFamily="49" charset="-122"/>
              </a:rPr>
              <a:t>MacOS </a:t>
            </a:r>
            <a:r>
              <a:rPr lang="zh-CN" altLang="en-US" sz="1200" dirty="0">
                <a:latin typeface="仿宋_GB2312" panose="02010609030101010101" pitchFamily="49" charset="-122"/>
                <a:ea typeface="仿宋_GB2312" panose="02010609030101010101" pitchFamily="49" charset="-122"/>
              </a:rPr>
              <a:t>操作系统</a:t>
            </a:r>
            <a:endParaRPr lang="zh-CN" altLang="en-US" dirty="0"/>
          </a:p>
        </p:txBody>
      </p:sp>
      <p:sp>
        <p:nvSpPr>
          <p:cNvPr id="4" name="灯片编号占位符 3"/>
          <p:cNvSpPr>
            <a:spLocks noGrp="1"/>
          </p:cNvSpPr>
          <p:nvPr>
            <p:ph type="sldNum" sz="quarter" idx="5"/>
          </p:nvPr>
        </p:nvSpPr>
        <p:spPr/>
        <p:txBody>
          <a:bodyPr/>
          <a:lstStyle/>
          <a:p>
            <a:fld id="{A1A46F10-48C3-4A06-9A11-22061B5D5E62}" type="slidenum">
              <a:rPr lang="zh-CN" altLang="en-US" smtClean="0"/>
              <a:t>9</a:t>
            </a:fld>
            <a:endParaRPr lang="zh-CN" altLang="en-US"/>
          </a:p>
        </p:txBody>
      </p:sp>
    </p:spTree>
    <p:extLst>
      <p:ext uri="{BB962C8B-B14F-4D97-AF65-F5344CB8AC3E}">
        <p14:creationId xmlns:p14="http://schemas.microsoft.com/office/powerpoint/2010/main" val="3164618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C7A165-9409-EAA7-7BB5-05C211C8223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DB8F678-7D32-F139-2550-BEF227E97A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A3A4E92-9D61-D68E-6D1A-82AD21D8C40F}"/>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6C23EA3A-4115-471F-2972-1F3C0A1544F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93065B-D352-AF51-4F80-149479291C97}"/>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1600419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ACA174-557B-A084-255C-49F7DAD6BA8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8F6C444-948C-19FA-FD5A-A87048797BC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D8A30C6-890C-AC5A-0CB0-77A8EFB01770}"/>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32B651CA-5C5E-7D6A-45FB-6972F222851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7B9B92B-C182-EE3C-524B-6D2D18E9418E}"/>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176141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D80F5B2-95B3-6ED4-66C1-33BF1615936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DCCFFD4-389B-D176-9CD2-43E5D61029F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4161C78-6FAC-66E3-86BF-80370DB68C80}"/>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88D18770-7DBD-D456-ACE1-298265F98C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2D7FF0E-48C3-FF53-8E3E-9392FB04A871}"/>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1776141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D31677-0028-D2D3-647E-48944FACF96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C83988F-312D-FCDC-BF9E-07385E3EE22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62194E-6F3E-E640-AE64-C72CD276573A}"/>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8BD3DAAB-D1C7-77BE-701C-D6C0A20082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B5E3AC-756A-65E4-F479-0E6BA774216E}"/>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2724648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8E28FD-CB5E-6F72-64FE-03A66291960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0099093-186D-685A-B723-B63C4F6BF1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7144D4A-AC8B-3D25-BD59-D12F776EBF76}"/>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0FBB5C98-D128-6432-FA7B-B3DFD2431A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FAC11C-A4AB-1300-F347-A1319291BBFE}"/>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1025360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ABC356-6550-94B9-D2EC-10A6B20ACD1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E5E2C5B-62EF-4600-B603-E26CB079503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48C3A04-32EA-063A-A2C6-952F6816918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E931AD9-64E3-A576-2CAF-0C6D72815BAD}"/>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6" name="页脚占位符 5">
            <a:extLst>
              <a:ext uri="{FF2B5EF4-FFF2-40B4-BE49-F238E27FC236}">
                <a16:creationId xmlns:a16="http://schemas.microsoft.com/office/drawing/2014/main" id="{B643E939-571D-A8FD-C1FE-AB03F5AE60A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1FB40E1-7362-8186-9012-B1518D60E76E}"/>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805059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435E73-0BFF-127F-8DB8-B2919DB824F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789A894-BD74-5BE8-EA6E-5BA519D6B0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4A110E39-020F-21A1-62D6-FDC78B8A594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C442AA7-829E-5B2C-2DB0-E2EE4656E8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2D201B6-9BFC-74B1-AD9D-E9EED55D260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24948D6-47B9-3FBC-8B23-A2A16ACE9D0E}"/>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8" name="页脚占位符 7">
            <a:extLst>
              <a:ext uri="{FF2B5EF4-FFF2-40B4-BE49-F238E27FC236}">
                <a16:creationId xmlns:a16="http://schemas.microsoft.com/office/drawing/2014/main" id="{A43A8A31-AFA9-8412-E804-5E38E8C5BAD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2ED16C8-EF06-7B45-8C9C-9574162D321A}"/>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2109060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030BBB-C0B7-3BBC-7E70-2164233EFCD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534CEAA-C4E0-FB48-6FB7-372C6A8FC433}"/>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4" name="页脚占位符 3">
            <a:extLst>
              <a:ext uri="{FF2B5EF4-FFF2-40B4-BE49-F238E27FC236}">
                <a16:creationId xmlns:a16="http://schemas.microsoft.com/office/drawing/2014/main" id="{9E30F91A-AB53-0CFB-0329-332C3280C89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15E6E8E-9660-B9F3-5432-A7ACF9DD8E4D}"/>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72464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A5B30E9-4DB7-455C-3BF9-3C77C94579CB}"/>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3" name="页脚占位符 2">
            <a:extLst>
              <a:ext uri="{FF2B5EF4-FFF2-40B4-BE49-F238E27FC236}">
                <a16:creationId xmlns:a16="http://schemas.microsoft.com/office/drawing/2014/main" id="{081D01DB-08A8-5C05-1B7D-FEF751FEAF3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61BAE81-5EF3-EA94-4CC5-5597814E12B7}"/>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806169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6CAB93-331C-B230-E1D2-3B836F68A3C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CEA247F-3536-1BF0-0FDA-62C8389281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F65BD74-9D29-440D-C48B-F56DC51827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CCAA14F-A3CD-FD92-8096-5F857DDBD167}"/>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6" name="页脚占位符 5">
            <a:extLst>
              <a:ext uri="{FF2B5EF4-FFF2-40B4-BE49-F238E27FC236}">
                <a16:creationId xmlns:a16="http://schemas.microsoft.com/office/drawing/2014/main" id="{30C2BC49-A2E7-CC8B-45CE-6BC18593BEB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C89968F-5F16-C2AA-9060-573251499144}"/>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1907942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0EDEF8-D702-C901-B967-4112DE36ACA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B7F163C-1FF7-3FA4-4256-49C295F6A7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54E2152-E043-4F12-CC85-DAC4A2CBBE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4057474-8AAA-5E0E-59AD-8A083899BF04}"/>
              </a:ext>
            </a:extLst>
          </p:cNvPr>
          <p:cNvSpPr>
            <a:spLocks noGrp="1"/>
          </p:cNvSpPr>
          <p:nvPr>
            <p:ph type="dt" sz="half" idx="10"/>
          </p:nvPr>
        </p:nvSpPr>
        <p:spPr/>
        <p:txBody>
          <a:bodyPr/>
          <a:lstStyle/>
          <a:p>
            <a:fld id="{880ECBB8-657B-4D97-A215-579473F08E2E}" type="datetimeFigureOut">
              <a:rPr lang="zh-CN" altLang="en-US" smtClean="0"/>
              <a:t>2023/10/11</a:t>
            </a:fld>
            <a:endParaRPr lang="zh-CN" altLang="en-US"/>
          </a:p>
        </p:txBody>
      </p:sp>
      <p:sp>
        <p:nvSpPr>
          <p:cNvPr id="6" name="页脚占位符 5">
            <a:extLst>
              <a:ext uri="{FF2B5EF4-FFF2-40B4-BE49-F238E27FC236}">
                <a16:creationId xmlns:a16="http://schemas.microsoft.com/office/drawing/2014/main" id="{74BB428E-C902-2FC5-D085-A7E5ED2AAE4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0D7A8FB-AAE0-6CD5-A40D-63D0AB6A0CDA}"/>
              </a:ext>
            </a:extLst>
          </p:cNvPr>
          <p:cNvSpPr>
            <a:spLocks noGrp="1"/>
          </p:cNvSpPr>
          <p:nvPr>
            <p:ph type="sldNum" sz="quarter" idx="12"/>
          </p:nvPr>
        </p:nvSpPr>
        <p:spPr/>
        <p:txBody>
          <a:body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2583431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DF006E0-52BC-786B-0281-A3FA9A340A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560AD33-3B5E-12F2-7D21-ED33D38B43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1BFBFFE-4E3C-9BCC-01C2-018FE3A7A4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0ECBB8-657B-4D97-A215-579473F08E2E}" type="datetimeFigureOut">
              <a:rPr lang="zh-CN" altLang="en-US" smtClean="0"/>
              <a:t>2023/10/11</a:t>
            </a:fld>
            <a:endParaRPr lang="zh-CN" altLang="en-US"/>
          </a:p>
        </p:txBody>
      </p:sp>
      <p:sp>
        <p:nvSpPr>
          <p:cNvPr id="5" name="页脚占位符 4">
            <a:extLst>
              <a:ext uri="{FF2B5EF4-FFF2-40B4-BE49-F238E27FC236}">
                <a16:creationId xmlns:a16="http://schemas.microsoft.com/office/drawing/2014/main" id="{5ED1CB70-5F35-3866-45AE-A61FB7AC55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6AF8076-9A53-FEC4-8C75-A77CC61F74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8B4DAD-4EB6-4847-B332-F34EFFAC0383}" type="slidenum">
              <a:rPr lang="zh-CN" altLang="en-US" smtClean="0"/>
              <a:t>‹#›</a:t>
            </a:fld>
            <a:endParaRPr lang="zh-CN" altLang="en-US"/>
          </a:p>
        </p:txBody>
      </p:sp>
    </p:spTree>
    <p:extLst>
      <p:ext uri="{BB962C8B-B14F-4D97-AF65-F5344CB8AC3E}">
        <p14:creationId xmlns:p14="http://schemas.microsoft.com/office/powerpoint/2010/main" val="2347126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A48B0E-D0E2-D9B9-F30E-DF0A87B813BA}"/>
              </a:ext>
            </a:extLst>
          </p:cNvPr>
          <p:cNvSpPr>
            <a:spLocks noGrp="1"/>
          </p:cNvSpPr>
          <p:nvPr>
            <p:ph type="ctrTitle"/>
          </p:nvPr>
        </p:nvSpPr>
        <p:spPr>
          <a:xfrm>
            <a:off x="1523999" y="1588887"/>
            <a:ext cx="9144000" cy="2013734"/>
          </a:xfrm>
        </p:spPr>
        <p:txBody>
          <a:bodyPr/>
          <a:lstStyle/>
          <a:p>
            <a:r>
              <a:rPr lang="en-US" altLang="zh-CN" dirty="0" err="1">
                <a:latin typeface="方正小标宋简体" panose="03000509000000000000" pitchFamily="65" charset="-122"/>
                <a:ea typeface="方正小标宋简体" panose="03000509000000000000" pitchFamily="65" charset="-122"/>
              </a:rPr>
              <a:t>mugen</a:t>
            </a:r>
            <a:r>
              <a:rPr lang="en-US" altLang="zh-CN" dirty="0">
                <a:latin typeface="方正小标宋简体" panose="03000509000000000000" pitchFamily="65" charset="-122"/>
                <a:ea typeface="方正小标宋简体" panose="03000509000000000000" pitchFamily="65" charset="-122"/>
              </a:rPr>
              <a:t> </a:t>
            </a:r>
            <a:r>
              <a:rPr lang="zh-CN" altLang="en-US" dirty="0">
                <a:latin typeface="方正小标宋简体" panose="03000509000000000000" pitchFamily="65" charset="-122"/>
                <a:ea typeface="方正小标宋简体" panose="03000509000000000000" pitchFamily="65" charset="-122"/>
              </a:rPr>
              <a:t>自动化测试套件</a:t>
            </a:r>
            <a:br>
              <a:rPr lang="en-US" altLang="zh-CN" dirty="0">
                <a:latin typeface="方正小标宋简体" panose="03000509000000000000" pitchFamily="65" charset="-122"/>
                <a:ea typeface="方正小标宋简体" panose="03000509000000000000" pitchFamily="65" charset="-122"/>
              </a:rPr>
            </a:br>
            <a:r>
              <a:rPr lang="zh-CN" altLang="en-US" dirty="0">
                <a:latin typeface="方正小标宋简体" panose="03000509000000000000" pitchFamily="65" charset="-122"/>
                <a:ea typeface="方正小标宋简体" panose="03000509000000000000" pitchFamily="65" charset="-122"/>
              </a:rPr>
              <a:t>缺陷、改进与展望</a:t>
            </a:r>
          </a:p>
        </p:txBody>
      </p:sp>
      <p:sp>
        <p:nvSpPr>
          <p:cNvPr id="3" name="副标题 2">
            <a:extLst>
              <a:ext uri="{FF2B5EF4-FFF2-40B4-BE49-F238E27FC236}">
                <a16:creationId xmlns:a16="http://schemas.microsoft.com/office/drawing/2014/main" id="{C739CFF6-DDC5-4723-8C3D-FFAF8BBEB13A}"/>
              </a:ext>
            </a:extLst>
          </p:cNvPr>
          <p:cNvSpPr>
            <a:spLocks noGrp="1"/>
          </p:cNvSpPr>
          <p:nvPr>
            <p:ph type="subTitle" idx="1"/>
          </p:nvPr>
        </p:nvSpPr>
        <p:spPr>
          <a:xfrm>
            <a:off x="2747924" y="4153191"/>
            <a:ext cx="6696149" cy="700267"/>
          </a:xfrm>
        </p:spPr>
        <p:txBody>
          <a:bodyPr>
            <a:normAutofit fontScale="85000" lnSpcReduction="20000"/>
          </a:bodyPr>
          <a:lstStyle/>
          <a:p>
            <a:r>
              <a:rPr lang="zh-CN" altLang="en-US" b="1" dirty="0">
                <a:latin typeface="仿宋_GB2312" panose="02010609030101010101" pitchFamily="49" charset="-122"/>
                <a:ea typeface="仿宋_GB2312" panose="02010609030101010101" pitchFamily="49" charset="-122"/>
              </a:rPr>
              <a:t>第三测试小队</a:t>
            </a:r>
            <a:endParaRPr lang="en-US" altLang="zh-CN" b="1" dirty="0">
              <a:latin typeface="仿宋_GB2312" panose="02010609030101010101" pitchFamily="49" charset="-122"/>
              <a:ea typeface="仿宋_GB2312" panose="02010609030101010101" pitchFamily="49" charset="-122"/>
            </a:endParaRPr>
          </a:p>
          <a:p>
            <a:r>
              <a:rPr lang="ja-JP" altLang="en-US" dirty="0">
                <a:latin typeface="+mn-ea"/>
              </a:rPr>
              <a:t>桜風の狐 </a:t>
            </a:r>
            <a:r>
              <a:rPr lang="zh-CN" altLang="en-US" dirty="0">
                <a:latin typeface="仿宋_GB2312" panose="02010609030101010101" pitchFamily="49" charset="-122"/>
                <a:ea typeface="仿宋_GB2312" panose="02010609030101010101" pitchFamily="49" charset="-122"/>
              </a:rPr>
              <a:t>测试工程师 </a:t>
            </a:r>
            <a:r>
              <a:rPr lang="en-US" altLang="zh-CN" dirty="0">
                <a:latin typeface="仿宋_GB2312" panose="02010609030101010101" pitchFamily="49" charset="-122"/>
                <a:ea typeface="仿宋_GB2312" panose="02010609030101010101" pitchFamily="49" charset="-122"/>
              </a:rPr>
              <a:t>caiweilin@iscas.ac.cn</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757225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7AC89-4E0B-11C5-D50C-84C1DAEB5D58}"/>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测试流程 </a:t>
            </a:r>
            <a:r>
              <a:rPr lang="zh-CN" altLang="en-US" sz="2800" dirty="0">
                <a:latin typeface="黑体" panose="02010609060101010101" pitchFamily="49" charset="-122"/>
                <a:ea typeface="黑体" panose="02010609060101010101" pitchFamily="49" charset="-122"/>
              </a:rPr>
              <a:t>一次完整和独立的测试</a:t>
            </a:r>
          </a:p>
        </p:txBody>
      </p:sp>
      <p:graphicFrame>
        <p:nvGraphicFramePr>
          <p:cNvPr id="8" name="图示 7">
            <a:extLst>
              <a:ext uri="{FF2B5EF4-FFF2-40B4-BE49-F238E27FC236}">
                <a16:creationId xmlns:a16="http://schemas.microsoft.com/office/drawing/2014/main" id="{29972366-629A-0BDE-25AF-CC15FCABA864}"/>
              </a:ext>
            </a:extLst>
          </p:cNvPr>
          <p:cNvGraphicFramePr/>
          <p:nvPr>
            <p:extLst>
              <p:ext uri="{D42A27DB-BD31-4B8C-83A1-F6EECF244321}">
                <p14:modId xmlns:p14="http://schemas.microsoft.com/office/powerpoint/2010/main" val="196406872"/>
              </p:ext>
            </p:extLst>
          </p:nvPr>
        </p:nvGraphicFramePr>
        <p:xfrm>
          <a:off x="838200" y="1211723"/>
          <a:ext cx="10515600" cy="41691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内容占位符 2">
            <a:extLst>
              <a:ext uri="{FF2B5EF4-FFF2-40B4-BE49-F238E27FC236}">
                <a16:creationId xmlns:a16="http://schemas.microsoft.com/office/drawing/2014/main" id="{DD2E5FCA-B813-E780-7C8E-7F93EEFDAF19}"/>
              </a:ext>
            </a:extLst>
          </p:cNvPr>
          <p:cNvSpPr>
            <a:spLocks noGrp="1"/>
          </p:cNvSpPr>
          <p:nvPr>
            <p:ph idx="1"/>
          </p:nvPr>
        </p:nvSpPr>
        <p:spPr>
          <a:xfrm>
            <a:off x="838200" y="4328379"/>
            <a:ext cx="10515600" cy="677374"/>
          </a:xfrm>
        </p:spPr>
        <p:txBody>
          <a:bodyPr>
            <a:normAutofit/>
          </a:bodyPr>
          <a:lstStyle/>
          <a:p>
            <a:pPr marL="0" indent="0" algn="ctr">
              <a:buNone/>
            </a:pPr>
            <a:r>
              <a:rPr lang="en-US" altLang="zh-CN" sz="2200" dirty="0">
                <a:latin typeface="仿宋_GB2312" panose="02010609030101010101" pitchFamily="49" charset="-122"/>
                <a:ea typeface="仿宋_GB2312" panose="02010609030101010101" pitchFamily="49" charset="-122"/>
              </a:rPr>
              <a:t>RISC-V </a:t>
            </a:r>
            <a:r>
              <a:rPr lang="zh-CN" altLang="en-US" sz="2200" dirty="0">
                <a:latin typeface="仿宋_GB2312" panose="02010609030101010101" pitchFamily="49" charset="-122"/>
                <a:ea typeface="仿宋_GB2312" panose="02010609030101010101" pitchFamily="49" charset="-122"/>
              </a:rPr>
              <a:t>和 </a:t>
            </a:r>
            <a:r>
              <a:rPr lang="en-US" altLang="zh-CN" sz="2200" dirty="0">
                <a:latin typeface="仿宋_GB2312" panose="02010609030101010101" pitchFamily="49" charset="-122"/>
                <a:ea typeface="仿宋_GB2312" panose="02010609030101010101" pitchFamily="49" charset="-122"/>
              </a:rPr>
              <a:t>x86 </a:t>
            </a:r>
            <a:r>
              <a:rPr lang="zh-CN" altLang="en-US" sz="2200" dirty="0">
                <a:latin typeface="仿宋_GB2312" panose="02010609030101010101" pitchFamily="49" charset="-122"/>
                <a:ea typeface="仿宋_GB2312" panose="02010609030101010101" pitchFamily="49" charset="-122"/>
              </a:rPr>
              <a:t>双架构对比测试流程</a:t>
            </a:r>
          </a:p>
        </p:txBody>
      </p:sp>
    </p:spTree>
    <p:extLst>
      <p:ext uri="{BB962C8B-B14F-4D97-AF65-F5344CB8AC3E}">
        <p14:creationId xmlns:p14="http://schemas.microsoft.com/office/powerpoint/2010/main" val="3058892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7AC89-4E0B-11C5-D50C-84C1DAEB5D58}"/>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测试流程 </a:t>
            </a:r>
            <a:r>
              <a:rPr lang="zh-CN" altLang="en-US" sz="2800" dirty="0">
                <a:latin typeface="黑体" panose="02010609060101010101" pitchFamily="49" charset="-122"/>
                <a:ea typeface="黑体" panose="02010609060101010101" pitchFamily="49" charset="-122"/>
              </a:rPr>
              <a:t>一次完整和独立的测试</a:t>
            </a:r>
          </a:p>
        </p:txBody>
      </p:sp>
      <p:sp>
        <p:nvSpPr>
          <p:cNvPr id="3" name="内容占位符 2">
            <a:extLst>
              <a:ext uri="{FF2B5EF4-FFF2-40B4-BE49-F238E27FC236}">
                <a16:creationId xmlns:a16="http://schemas.microsoft.com/office/drawing/2014/main" id="{AA9A4430-D7AE-6910-7F02-FB398106C045}"/>
              </a:ext>
            </a:extLst>
          </p:cNvPr>
          <p:cNvSpPr>
            <a:spLocks noGrp="1"/>
          </p:cNvSpPr>
          <p:nvPr>
            <p:ph idx="1"/>
          </p:nvPr>
        </p:nvSpPr>
        <p:spPr/>
        <p:txBody>
          <a:bodyPr/>
          <a:lstStyle/>
          <a:p>
            <a:pPr marL="514350" indent="-514350">
              <a:buFont typeface="+mj-lt"/>
              <a:buAutoNum type="arabicPeriod"/>
            </a:pPr>
            <a:r>
              <a:rPr lang="zh-CN" altLang="en-US" dirty="0">
                <a:latin typeface="黑体" panose="02010609060101010101" pitchFamily="49" charset="-122"/>
                <a:ea typeface="黑体" panose="02010609060101010101" pitchFamily="49" charset="-122"/>
              </a:rPr>
              <a:t>自动化测试在 </a:t>
            </a:r>
            <a:r>
              <a:rPr lang="en-US" altLang="zh-CN" dirty="0">
                <a:latin typeface="黑体" panose="02010609060101010101" pitchFamily="49" charset="-122"/>
                <a:ea typeface="黑体" panose="02010609060101010101" pitchFamily="49" charset="-122"/>
              </a:rPr>
              <a:t>RISC-V </a:t>
            </a:r>
            <a:r>
              <a:rPr lang="zh-CN" altLang="en-US" dirty="0">
                <a:latin typeface="黑体" panose="02010609060101010101" pitchFamily="49" charset="-122"/>
                <a:ea typeface="黑体" panose="02010609060101010101" pitchFamily="49" charset="-122"/>
              </a:rPr>
              <a:t>和 </a:t>
            </a:r>
            <a:r>
              <a:rPr lang="en-US" altLang="zh-CN" dirty="0">
                <a:latin typeface="黑体" panose="02010609060101010101" pitchFamily="49" charset="-122"/>
                <a:ea typeface="黑体" panose="02010609060101010101" pitchFamily="49" charset="-122"/>
              </a:rPr>
              <a:t>x86 </a:t>
            </a:r>
            <a:r>
              <a:rPr lang="zh-CN" altLang="en-US" dirty="0">
                <a:latin typeface="黑体" panose="02010609060101010101" pitchFamily="49" charset="-122"/>
                <a:ea typeface="黑体" panose="02010609060101010101" pitchFamily="49" charset="-122"/>
              </a:rPr>
              <a:t>得到日志</a:t>
            </a:r>
            <a:endParaRPr lang="en-US" altLang="zh-CN" dirty="0">
              <a:latin typeface="黑体" panose="02010609060101010101" pitchFamily="49" charset="-122"/>
              <a:ea typeface="黑体" panose="0201060906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endParaRPr lang="en-US" altLang="zh-CN" sz="2400" dirty="0">
              <a:latin typeface="仿宋_GB2312" panose="02010609030101010101" pitchFamily="49" charset="-122"/>
              <a:ea typeface="仿宋_GB2312" panose="02010609030101010101" pitchFamily="49" charset="-122"/>
            </a:endParaRPr>
          </a:p>
          <a:p>
            <a:pPr marL="0" indent="0">
              <a:buNone/>
            </a:pP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这一步主要受计算机性能、</a:t>
            </a:r>
            <a:r>
              <a:rPr lang="zh-CN" altLang="en-US" sz="2400" dirty="0">
                <a:solidFill>
                  <a:schemeClr val="accent1">
                    <a:lumMod val="50000"/>
                  </a:schemeClr>
                </a:solidFill>
                <a:latin typeface="仿宋_GB2312" panose="02010609030101010101" pitchFamily="49" charset="-122"/>
                <a:ea typeface="仿宋_GB2312" panose="02010609030101010101" pitchFamily="49" charset="-122"/>
              </a:rPr>
              <a:t>自动化测试套件可靠性</a:t>
            </a:r>
            <a:r>
              <a:rPr lang="zh-CN" altLang="en-US" sz="2400" dirty="0">
                <a:latin typeface="仿宋_GB2312" panose="02010609030101010101" pitchFamily="49" charset="-122"/>
                <a:ea typeface="仿宋_GB2312" panose="02010609030101010101" pitchFamily="49" charset="-122"/>
              </a:rPr>
              <a:t>以及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本身质量的影响，历时最短但是是最重要的一步。</a:t>
            </a:r>
          </a:p>
        </p:txBody>
      </p:sp>
      <p:graphicFrame>
        <p:nvGraphicFramePr>
          <p:cNvPr id="8" name="图示 7">
            <a:extLst>
              <a:ext uri="{FF2B5EF4-FFF2-40B4-BE49-F238E27FC236}">
                <a16:creationId xmlns:a16="http://schemas.microsoft.com/office/drawing/2014/main" id="{29972366-629A-0BDE-25AF-CC15FCABA864}"/>
              </a:ext>
            </a:extLst>
          </p:cNvPr>
          <p:cNvGraphicFramePr/>
          <p:nvPr>
            <p:extLst>
              <p:ext uri="{D42A27DB-BD31-4B8C-83A1-F6EECF244321}">
                <p14:modId xmlns:p14="http://schemas.microsoft.com/office/powerpoint/2010/main" val="45710638"/>
              </p:ext>
            </p:extLst>
          </p:nvPr>
        </p:nvGraphicFramePr>
        <p:xfrm>
          <a:off x="1934724" y="891819"/>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4733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7AC89-4E0B-11C5-D50C-84C1DAEB5D58}"/>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测试流程 </a:t>
            </a:r>
            <a:r>
              <a:rPr lang="zh-CN" altLang="en-US" sz="2800" dirty="0">
                <a:latin typeface="黑体" panose="02010609060101010101" pitchFamily="49" charset="-122"/>
                <a:ea typeface="黑体" panose="02010609060101010101" pitchFamily="49" charset="-122"/>
              </a:rPr>
              <a:t>一次完整和独立的测试</a:t>
            </a:r>
          </a:p>
        </p:txBody>
      </p:sp>
      <p:sp>
        <p:nvSpPr>
          <p:cNvPr id="3" name="内容占位符 2">
            <a:extLst>
              <a:ext uri="{FF2B5EF4-FFF2-40B4-BE49-F238E27FC236}">
                <a16:creationId xmlns:a16="http://schemas.microsoft.com/office/drawing/2014/main" id="{AA9A4430-D7AE-6910-7F02-FB398106C045}"/>
              </a:ext>
            </a:extLst>
          </p:cNvPr>
          <p:cNvSpPr>
            <a:spLocks noGrp="1"/>
          </p:cNvSpPr>
          <p:nvPr>
            <p:ph idx="1"/>
          </p:nvPr>
        </p:nvSpPr>
        <p:spPr>
          <a:xfrm>
            <a:off x="838200" y="1408937"/>
            <a:ext cx="10515600" cy="4351338"/>
          </a:xfrm>
        </p:spPr>
        <p:txBody>
          <a:bodyPr/>
          <a:lstStyle/>
          <a:p>
            <a:pPr marL="514350" indent="-514350">
              <a:buFont typeface="+mj-lt"/>
              <a:buAutoNum type="arabicPeriod" startAt="2"/>
            </a:pPr>
            <a:r>
              <a:rPr lang="zh-CN" altLang="en-US" dirty="0">
                <a:latin typeface="黑体" panose="02010609060101010101" pitchFamily="49" charset="-122"/>
                <a:ea typeface="黑体" panose="02010609060101010101" pitchFamily="49" charset="-122"/>
              </a:rPr>
              <a:t>自动化日志分析得到测试结果列表</a:t>
            </a:r>
            <a:endParaRPr lang="en-US" altLang="zh-CN" sz="2400" dirty="0">
              <a:latin typeface="仿宋_GB2312" panose="02010609030101010101" pitchFamily="49" charset="-122"/>
              <a:ea typeface="仿宋_GB2312" panose="02010609030101010101" pitchFamily="49" charset="-122"/>
            </a:endParaRPr>
          </a:p>
        </p:txBody>
      </p:sp>
      <p:graphicFrame>
        <p:nvGraphicFramePr>
          <p:cNvPr id="5" name="表格 4">
            <a:extLst>
              <a:ext uri="{FF2B5EF4-FFF2-40B4-BE49-F238E27FC236}">
                <a16:creationId xmlns:a16="http://schemas.microsoft.com/office/drawing/2014/main" id="{477C392B-C3C1-933A-1621-0B93B83E18BE}"/>
              </a:ext>
            </a:extLst>
          </p:cNvPr>
          <p:cNvGraphicFramePr>
            <a:graphicFrameLocks noGrp="1"/>
          </p:cNvGraphicFramePr>
          <p:nvPr>
            <p:extLst>
              <p:ext uri="{D42A27DB-BD31-4B8C-83A1-F6EECF244321}">
                <p14:modId xmlns:p14="http://schemas.microsoft.com/office/powerpoint/2010/main" val="576844199"/>
              </p:ext>
            </p:extLst>
          </p:nvPr>
        </p:nvGraphicFramePr>
        <p:xfrm>
          <a:off x="739332" y="2067938"/>
          <a:ext cx="10713335" cy="4292600"/>
        </p:xfrm>
        <a:graphic>
          <a:graphicData uri="http://schemas.openxmlformats.org/drawingml/2006/table">
            <a:tbl>
              <a:tblPr firstRow="1" bandRow="1">
                <a:tableStyleId>{073A0DAA-6AF3-43AB-8588-CEC1D06C72B9}</a:tableStyleId>
              </a:tblPr>
              <a:tblGrid>
                <a:gridCol w="7683690">
                  <a:extLst>
                    <a:ext uri="{9D8B030D-6E8A-4147-A177-3AD203B41FA5}">
                      <a16:colId xmlns:a16="http://schemas.microsoft.com/office/drawing/2014/main" val="1367423306"/>
                    </a:ext>
                  </a:extLst>
                </a:gridCol>
                <a:gridCol w="3029645">
                  <a:extLst>
                    <a:ext uri="{9D8B030D-6E8A-4147-A177-3AD203B41FA5}">
                      <a16:colId xmlns:a16="http://schemas.microsoft.com/office/drawing/2014/main" val="3965971163"/>
                    </a:ext>
                  </a:extLst>
                </a:gridCol>
              </a:tblGrid>
              <a:tr h="342733">
                <a:tc>
                  <a:txBody>
                    <a:bodyPr/>
                    <a:lstStyle/>
                    <a:p>
                      <a:pPr algn="ctr"/>
                      <a:r>
                        <a:rPr lang="en-US" altLang="zh-CN" sz="1800" dirty="0">
                          <a:latin typeface="Consolas" panose="020B0609020204030204" pitchFamily="49" charset="0"/>
                        </a:rPr>
                        <a:t>result_parser.py </a:t>
                      </a:r>
                      <a:r>
                        <a:rPr lang="zh-CN" altLang="en-US" dirty="0">
                          <a:latin typeface="楷体_GB2312" panose="02010609030101010101" pitchFamily="49" charset="-122"/>
                          <a:ea typeface="楷体_GB2312" panose="02010609030101010101" pitchFamily="49" charset="-122"/>
                        </a:rPr>
                        <a:t>匹配字符串</a:t>
                      </a:r>
                    </a:p>
                  </a:txBody>
                  <a:tcPr anchor="ctr"/>
                </a:tc>
                <a:tc>
                  <a:txBody>
                    <a:bodyPr/>
                    <a:lstStyle/>
                    <a:p>
                      <a:pPr algn="ctr"/>
                      <a:r>
                        <a:rPr lang="zh-CN" altLang="en-US" dirty="0">
                          <a:latin typeface="楷体_GB2312" panose="02010609030101010101" pitchFamily="49" charset="-122"/>
                          <a:ea typeface="楷体_GB2312" panose="02010609030101010101" pitchFamily="49" charset="-122"/>
                        </a:rPr>
                        <a:t>可能的失败原因</a:t>
                      </a:r>
                    </a:p>
                  </a:txBody>
                  <a:tcPr anchor="ctr"/>
                </a:tc>
                <a:extLst>
                  <a:ext uri="{0D108BD9-81ED-4DB2-BD59-A6C34878D82A}">
                    <a16:rowId xmlns:a16="http://schemas.microsoft.com/office/drawing/2014/main" val="3603812703"/>
                  </a:ext>
                </a:extLst>
              </a:tr>
              <a:tr h="370840">
                <a:tc>
                  <a:txBody>
                    <a:bodyPr/>
                    <a:lstStyle/>
                    <a:p>
                      <a:r>
                        <a:rPr lang="zh-CN" altLang="en-US" sz="1600" dirty="0">
                          <a:latin typeface="仿宋_GB2312" panose="02010609030101010101" pitchFamily="49" charset="-122"/>
                          <a:ea typeface="仿宋_GB2312" panose="02010609030101010101" pitchFamily="49" charset="-122"/>
                        </a:rPr>
                        <a:t>未出现 </a:t>
                      </a:r>
                      <a:r>
                        <a:rPr lang="en-US" altLang="zh-CN" sz="1600" dirty="0">
                          <a:latin typeface="Consolas" panose="020B0609020204030204" pitchFamily="49" charset="0"/>
                          <a:ea typeface="仿宋_GB2312" panose="02010609030101010101" pitchFamily="49" charset="-122"/>
                        </a:rPr>
                        <a:t>+ </a:t>
                      </a:r>
                      <a:r>
                        <a:rPr lang="en-US" altLang="zh-CN" sz="1600" dirty="0" err="1">
                          <a:latin typeface="Consolas" panose="020B0609020204030204" pitchFamily="49" charset="0"/>
                          <a:ea typeface="仿宋_GB2312" panose="02010609030101010101" pitchFamily="49" charset="-122"/>
                        </a:rPr>
                        <a:t>run_test</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a:latin typeface="仿宋_GB2312" panose="02010609030101010101" pitchFamily="49" charset="-122"/>
                          <a:ea typeface="仿宋_GB2312" panose="02010609030101010101" pitchFamily="49" charset="-122"/>
                        </a:rPr>
                        <a:t>Broken testcase</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3146549226"/>
                  </a:ext>
                </a:extLst>
              </a:tr>
              <a:tr h="370840">
                <a:tc>
                  <a:txBody>
                    <a:bodyPr/>
                    <a:lstStyle/>
                    <a:p>
                      <a:r>
                        <a:rPr lang="en-US" altLang="zh-CN" sz="1600" dirty="0">
                          <a:latin typeface="Consolas" panose="020B0609020204030204" pitchFamily="49" charset="0"/>
                          <a:ea typeface="仿宋_GB2312" panose="02010609030101010101" pitchFamily="49" charset="-122"/>
                        </a:rPr>
                        <a:t>pkgs:  </a:t>
                      </a:r>
                      <a:r>
                        <a:rPr lang="en-US" altLang="zh-CN" sz="1600" dirty="0" err="1">
                          <a:latin typeface="Consolas" panose="020B0609020204030204" pitchFamily="49" charset="0"/>
                          <a:ea typeface="仿宋_GB2312" panose="02010609030101010101" pitchFamily="49" charset="-122"/>
                        </a:rPr>
                        <a:t>xxxx</a:t>
                      </a:r>
                      <a:r>
                        <a:rPr lang="en-US" altLang="zh-CN" sz="1600" dirty="0">
                          <a:latin typeface="Consolas" panose="020B0609020204030204" pitchFamily="49" charset="0"/>
                          <a:ea typeface="仿宋_GB2312" panose="02010609030101010101" pitchFamily="49" charset="-122"/>
                        </a:rPr>
                        <a:t> not found</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a:latin typeface="仿宋_GB2312" panose="02010609030101010101" pitchFamily="49" charset="-122"/>
                          <a:ea typeface="仿宋_GB2312" panose="02010609030101010101" pitchFamily="49" charset="-122"/>
                        </a:rPr>
                        <a:t>pkg not found</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1647258716"/>
                  </a:ext>
                </a:extLst>
              </a:tr>
              <a:tr h="370840">
                <a:tc>
                  <a:txBody>
                    <a:bodyPr/>
                    <a:lstStyle/>
                    <a:p>
                      <a:r>
                        <a:rPr lang="en-US" altLang="zh-CN" sz="1600" dirty="0">
                          <a:latin typeface="Consolas" panose="020B0609020204030204" pitchFamily="49" charset="0"/>
                          <a:ea typeface="仿宋_GB2312" panose="02010609030101010101" pitchFamily="49" charset="-122"/>
                        </a:rPr>
                        <a:t>command not found/.service not found/No such file or directory</a:t>
                      </a:r>
                    </a:p>
                    <a:p>
                      <a:r>
                        <a:rPr lang="zh-CN" altLang="en-US" sz="1600" dirty="0">
                          <a:latin typeface="仿宋_GB2312" panose="02010609030101010101" pitchFamily="49" charset="-122"/>
                          <a:ea typeface="仿宋_GB2312" panose="02010609030101010101" pitchFamily="49" charset="-122"/>
                        </a:rPr>
                        <a:t>未出现 </a:t>
                      </a:r>
                      <a:r>
                        <a:rPr lang="en-US" altLang="zh-CN" sz="1600" dirty="0">
                          <a:latin typeface="Consolas" panose="020B0609020204030204" pitchFamily="49" charset="0"/>
                          <a:ea typeface="仿宋_GB2312" panose="02010609030101010101" pitchFamily="49" charset="-122"/>
                        </a:rPr>
                        <a:t>+ DNF_INSTALL</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latin typeface="仿宋_GB2312" panose="02010609030101010101" pitchFamily="49" charset="-122"/>
                          <a:ea typeface="仿宋_GB2312" panose="02010609030101010101" pitchFamily="49" charset="-122"/>
                        </a:rPr>
                        <a:t>preinstall absent</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3883089813"/>
                  </a:ext>
                </a:extLst>
              </a:tr>
              <a:tr h="370840">
                <a:tc>
                  <a:txBody>
                    <a:bodyPr/>
                    <a:lstStyle/>
                    <a:p>
                      <a:r>
                        <a:rPr lang="en-US" altLang="zh-CN" sz="1600" dirty="0" err="1">
                          <a:latin typeface="Consolas" panose="020B0609020204030204" pitchFamily="49" charset="0"/>
                          <a:ea typeface="仿宋_GB2312" panose="02010609030101010101" pitchFamily="49" charset="-122"/>
                        </a:rPr>
                        <a:t>modprobe</a:t>
                      </a:r>
                      <a:r>
                        <a:rPr lang="en-US" altLang="zh-CN" sz="1600" dirty="0">
                          <a:latin typeface="Consolas" panose="020B0609020204030204" pitchFamily="49" charset="0"/>
                          <a:ea typeface="仿宋_GB2312" panose="02010609030101010101" pitchFamily="49" charset="-122"/>
                        </a:rPr>
                        <a:t>/Module/not found</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a:latin typeface="仿宋_GB2312" panose="02010609030101010101" pitchFamily="49" charset="-122"/>
                          <a:ea typeface="仿宋_GB2312" panose="02010609030101010101" pitchFamily="49" charset="-122"/>
                        </a:rPr>
                        <a:t>kernel module absent</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299682344"/>
                  </a:ext>
                </a:extLst>
              </a:tr>
              <a:tr h="370840">
                <a:tc>
                  <a:txBody>
                    <a:bodyPr/>
                    <a:lstStyle/>
                    <a:p>
                      <a:r>
                        <a:rPr lang="en-US" altLang="zh-CN" sz="1600" dirty="0">
                          <a:latin typeface="Consolas" panose="020B0609020204030204" pitchFamily="49" charset="0"/>
                          <a:ea typeface="仿宋_GB2312" panose="02010609030101010101" pitchFamily="49" charset="-122"/>
                        </a:rPr>
                        <a:t>command not found/.service not found/No such file or directory</a:t>
                      </a:r>
                    </a:p>
                    <a:p>
                      <a:r>
                        <a:rPr lang="en-US" altLang="zh-CN" sz="1600" dirty="0">
                          <a:latin typeface="Consolas" panose="020B0609020204030204" pitchFamily="49" charset="0"/>
                          <a:ea typeface="仿宋_GB2312" panose="02010609030101010101" pitchFamily="49" charset="-122"/>
                        </a:rPr>
                        <a:t>+ DNF_INSTALL</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a:latin typeface="仿宋_GB2312" panose="02010609030101010101" pitchFamily="49" charset="-122"/>
                          <a:ea typeface="仿宋_GB2312" panose="02010609030101010101" pitchFamily="49" charset="-122"/>
                        </a:rPr>
                        <a:t>file missing</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2251492931"/>
                  </a:ext>
                </a:extLst>
              </a:tr>
              <a:tr h="370840">
                <a:tc>
                  <a:txBody>
                    <a:bodyPr/>
                    <a:lstStyle/>
                    <a:p>
                      <a:r>
                        <a:rPr lang="en-US" altLang="zh-CN" sz="1600" dirty="0">
                          <a:latin typeface="Consolas" panose="020B0609020204030204" pitchFamily="49" charset="0"/>
                          <a:ea typeface="仿宋_GB2312" panose="02010609030101010101" pitchFamily="49" charset="-122"/>
                        </a:rPr>
                        <a:t>.service restart failed/.service stop failed/.service start failed</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err="1">
                          <a:latin typeface="仿宋_GB2312" panose="02010609030101010101" pitchFamily="49" charset="-122"/>
                          <a:ea typeface="仿宋_GB2312" panose="02010609030101010101" pitchFamily="49" charset="-122"/>
                        </a:rPr>
                        <a:t>systemd</a:t>
                      </a:r>
                      <a:r>
                        <a:rPr lang="en-US" altLang="zh-CN" sz="1600" dirty="0">
                          <a:latin typeface="仿宋_GB2312" panose="02010609030101010101" pitchFamily="49" charset="-122"/>
                          <a:ea typeface="仿宋_GB2312" panose="02010609030101010101" pitchFamily="49" charset="-122"/>
                        </a:rPr>
                        <a:t> unit restart failure</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3960149039"/>
                  </a:ext>
                </a:extLst>
              </a:tr>
              <a:tr h="370840">
                <a:tc>
                  <a:txBody>
                    <a:bodyPr/>
                    <a:lstStyle/>
                    <a:p>
                      <a:r>
                        <a:rPr lang="en-US" altLang="zh-CN" sz="1600" dirty="0">
                          <a:latin typeface="Consolas" panose="020B0609020204030204" pitchFamily="49" charset="0"/>
                          <a:ea typeface="仿宋_GB2312" panose="02010609030101010101" pitchFamily="49" charset="-122"/>
                        </a:rPr>
                        <a:t>There is an error for the status of </a:t>
                      </a:r>
                      <a:r>
                        <a:rPr lang="en-US" altLang="zh-CN" sz="1600" dirty="0" err="1">
                          <a:latin typeface="Consolas" panose="020B0609020204030204" pitchFamily="49" charset="0"/>
                          <a:ea typeface="仿宋_GB2312" panose="02010609030101010101" pitchFamily="49" charset="-122"/>
                        </a:rPr>
                        <a:t>xxx.service</a:t>
                      </a:r>
                      <a:r>
                        <a:rPr lang="en-US" altLang="zh-CN" sz="1600" dirty="0">
                          <a:latin typeface="Consolas" panose="020B0609020204030204" pitchFamily="49" charset="0"/>
                          <a:ea typeface="仿宋_GB2312" panose="02010609030101010101" pitchFamily="49" charset="-122"/>
                        </a:rPr>
                        <a:t>/There is an error message for the log of </a:t>
                      </a:r>
                      <a:r>
                        <a:rPr lang="en-US" altLang="zh-CN" sz="1600" dirty="0" err="1">
                          <a:latin typeface="Consolas" panose="020B0609020204030204" pitchFamily="49" charset="0"/>
                          <a:ea typeface="仿宋_GB2312" panose="02010609030101010101" pitchFamily="49" charset="-122"/>
                        </a:rPr>
                        <a:t>xxx.service</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err="1">
                          <a:latin typeface="仿宋_GB2312" panose="02010609030101010101" pitchFamily="49" charset="-122"/>
                          <a:ea typeface="仿宋_GB2312" panose="02010609030101010101" pitchFamily="49" charset="-122"/>
                        </a:rPr>
                        <a:t>systemd</a:t>
                      </a:r>
                      <a:r>
                        <a:rPr lang="en-US" altLang="zh-CN" sz="1600" dirty="0">
                          <a:latin typeface="仿宋_GB2312" panose="02010609030101010101" pitchFamily="49" charset="-122"/>
                          <a:ea typeface="仿宋_GB2312" panose="02010609030101010101" pitchFamily="49" charset="-122"/>
                        </a:rPr>
                        <a:t> unit runtime error</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561275433"/>
                  </a:ext>
                </a:extLst>
              </a:tr>
              <a:tr h="370840">
                <a:tc>
                  <a:txBody>
                    <a:bodyPr/>
                    <a:lstStyle/>
                    <a:p>
                      <a:r>
                        <a:rPr lang="en-US" altLang="zh-CN" sz="1600" dirty="0">
                          <a:latin typeface="Consolas" panose="020B0609020204030204" pitchFamily="49" charset="0"/>
                          <a:ea typeface="仿宋_GB2312" panose="02010609030101010101" pitchFamily="49" charset="-122"/>
                        </a:rPr>
                        <a:t>.service enable failed/.service disable failed</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err="1">
                          <a:latin typeface="仿宋_GB2312" panose="02010609030101010101" pitchFamily="49" charset="-122"/>
                          <a:ea typeface="仿宋_GB2312" panose="02010609030101010101" pitchFamily="49" charset="-122"/>
                        </a:rPr>
                        <a:t>systemd</a:t>
                      </a:r>
                      <a:r>
                        <a:rPr lang="en-US" altLang="zh-CN" sz="1600" dirty="0">
                          <a:latin typeface="仿宋_GB2312" panose="02010609030101010101" pitchFamily="49" charset="-122"/>
                          <a:ea typeface="仿宋_GB2312" panose="02010609030101010101" pitchFamily="49" charset="-122"/>
                        </a:rPr>
                        <a:t> unit enable failure</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2194121246"/>
                  </a:ext>
                </a:extLst>
              </a:tr>
              <a:tr h="0">
                <a:tc>
                  <a:txBody>
                    <a:bodyPr/>
                    <a:lstStyle/>
                    <a:p>
                      <a:r>
                        <a:rPr lang="en-US" altLang="zh-CN" sz="1600" dirty="0">
                          <a:latin typeface="Consolas" panose="020B0609020204030204" pitchFamily="49" charset="0"/>
                          <a:ea typeface="仿宋_GB2312" panose="02010609030101010101" pitchFamily="49" charset="-122"/>
                        </a:rPr>
                        <a:t>Timeout/timeout/TIMEOUT</a:t>
                      </a:r>
                      <a:endParaRPr lang="zh-CN" altLang="en-US" sz="1600" dirty="0">
                        <a:latin typeface="Consolas" panose="020B0609020204030204" pitchFamily="49" charset="0"/>
                        <a:ea typeface="仿宋_GB2312" panose="02010609030101010101" pitchFamily="49" charset="-122"/>
                      </a:endParaRPr>
                    </a:p>
                  </a:txBody>
                  <a:tcPr anchor="ctr"/>
                </a:tc>
                <a:tc>
                  <a:txBody>
                    <a:bodyPr/>
                    <a:lstStyle/>
                    <a:p>
                      <a:pPr algn="ctr"/>
                      <a:r>
                        <a:rPr lang="en-US" altLang="zh-CN" sz="1600" dirty="0">
                          <a:latin typeface="仿宋_GB2312" panose="02010609030101010101" pitchFamily="49" charset="-122"/>
                          <a:ea typeface="仿宋_GB2312" panose="02010609030101010101" pitchFamily="49" charset="-122"/>
                        </a:rPr>
                        <a:t>timeout</a:t>
                      </a:r>
                      <a:endParaRPr lang="zh-CN" altLang="en-US" sz="1600" dirty="0">
                        <a:latin typeface="仿宋_GB2312" panose="02010609030101010101" pitchFamily="49" charset="-122"/>
                        <a:ea typeface="仿宋_GB2312" panose="02010609030101010101" pitchFamily="49" charset="-122"/>
                      </a:endParaRPr>
                    </a:p>
                  </a:txBody>
                  <a:tcPr anchor="ctr"/>
                </a:tc>
                <a:extLst>
                  <a:ext uri="{0D108BD9-81ED-4DB2-BD59-A6C34878D82A}">
                    <a16:rowId xmlns:a16="http://schemas.microsoft.com/office/drawing/2014/main" val="1388960953"/>
                  </a:ext>
                </a:extLst>
              </a:tr>
            </a:tbl>
          </a:graphicData>
        </a:graphic>
      </p:graphicFrame>
    </p:spTree>
    <p:extLst>
      <p:ext uri="{BB962C8B-B14F-4D97-AF65-F5344CB8AC3E}">
        <p14:creationId xmlns:p14="http://schemas.microsoft.com/office/powerpoint/2010/main" val="3729815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9874D3-718D-2AA5-A549-D4C5C3C3AC91}"/>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测试流程 </a:t>
            </a:r>
            <a:r>
              <a:rPr lang="zh-CN" altLang="en-US" sz="2800" dirty="0">
                <a:latin typeface="黑体" panose="02010609060101010101" pitchFamily="49" charset="-122"/>
                <a:ea typeface="黑体" panose="02010609060101010101" pitchFamily="49" charset="-122"/>
              </a:rPr>
              <a:t>一次完整和独立的测试</a:t>
            </a:r>
            <a:endParaRPr lang="zh-CN" altLang="en-US" sz="2800" dirty="0"/>
          </a:p>
        </p:txBody>
      </p:sp>
      <p:sp>
        <p:nvSpPr>
          <p:cNvPr id="3" name="内容占位符 2">
            <a:extLst>
              <a:ext uri="{FF2B5EF4-FFF2-40B4-BE49-F238E27FC236}">
                <a16:creationId xmlns:a16="http://schemas.microsoft.com/office/drawing/2014/main" id="{3CCC62BF-DDA1-4224-257B-98B63044FED6}"/>
              </a:ext>
            </a:extLst>
          </p:cNvPr>
          <p:cNvSpPr>
            <a:spLocks noGrp="1"/>
          </p:cNvSpPr>
          <p:nvPr>
            <p:ph idx="1"/>
          </p:nvPr>
        </p:nvSpPr>
        <p:spPr>
          <a:xfrm>
            <a:off x="838200" y="1825624"/>
            <a:ext cx="10515600" cy="4798912"/>
          </a:xfrm>
        </p:spPr>
        <p:txBody>
          <a:bodyPr>
            <a:normAutofit/>
          </a:bodyPr>
          <a:lstStyle/>
          <a:p>
            <a:pPr marL="0" indent="0">
              <a:buNone/>
            </a:pPr>
            <a:endParaRPr lang="en-US" altLang="zh-CN" dirty="0">
              <a:latin typeface="黑体" panose="02010609060101010101" pitchFamily="49" charset="-122"/>
              <a:ea typeface="黑体" panose="02010609060101010101" pitchFamily="49" charset="-122"/>
            </a:endParaRPr>
          </a:p>
          <a:p>
            <a:pPr marL="514350" indent="-514350">
              <a:buFont typeface="+mj-lt"/>
              <a:buAutoNum type="arabicPeriod" startAt="3"/>
            </a:pPr>
            <a:r>
              <a:rPr lang="zh-CN" altLang="en-US" dirty="0">
                <a:latin typeface="黑体" panose="02010609060101010101" pitchFamily="49" charset="-122"/>
                <a:ea typeface="黑体" panose="02010609060101010101" pitchFamily="49" charset="-122"/>
              </a:rPr>
              <a:t>人工重测和分析仅 </a:t>
            </a:r>
            <a:r>
              <a:rPr lang="en-US" altLang="zh-CN" dirty="0">
                <a:latin typeface="黑体" panose="02010609060101010101" pitchFamily="49" charset="-122"/>
                <a:ea typeface="黑体" panose="02010609060101010101" pitchFamily="49" charset="-122"/>
              </a:rPr>
              <a:t>RISC-V </a:t>
            </a:r>
            <a:r>
              <a:rPr lang="zh-CN" altLang="en-US" dirty="0">
                <a:latin typeface="黑体" panose="02010609060101010101" pitchFamily="49" charset="-122"/>
                <a:ea typeface="黑体" panose="02010609060101010101" pitchFamily="49" charset="-122"/>
              </a:rPr>
              <a:t>失败的用例</a:t>
            </a:r>
            <a:endParaRPr lang="en-US" altLang="zh-CN" dirty="0">
              <a:latin typeface="黑体" panose="02010609060101010101" pitchFamily="49" charset="-122"/>
              <a:ea typeface="黑体" panose="02010609060101010101" pitchFamily="49" charset="-122"/>
            </a:endParaRPr>
          </a:p>
          <a:p>
            <a:pPr lvl="1"/>
            <a:r>
              <a:rPr lang="zh-CN" altLang="en-US" dirty="0">
                <a:latin typeface="仿宋_GB2312" panose="02010609030101010101" pitchFamily="49" charset="-122"/>
                <a:ea typeface="仿宋_GB2312" panose="02010609030101010101" pitchFamily="49" charset="-122"/>
              </a:rPr>
              <a:t>参考自动化分析结果并细化失败原因</a:t>
            </a:r>
            <a:endParaRPr lang="en-US" altLang="zh-CN" dirty="0">
              <a:latin typeface="仿宋_GB2312" panose="02010609030101010101" pitchFamily="49" charset="-122"/>
              <a:ea typeface="仿宋_GB2312" panose="02010609030101010101" pitchFamily="49" charset="-122"/>
            </a:endParaRPr>
          </a:p>
          <a:p>
            <a:pPr lvl="1"/>
            <a:r>
              <a:rPr lang="zh-CN" altLang="en-US" dirty="0">
                <a:latin typeface="仿宋_GB2312" panose="02010609030101010101" pitchFamily="49" charset="-122"/>
                <a:ea typeface="仿宋_GB2312" panose="02010609030101010101" pitchFamily="49" charset="-122"/>
              </a:rPr>
              <a:t>通常需要一天到两天</a:t>
            </a:r>
            <a:endParaRPr lang="en-US" altLang="zh-CN" baseline="30000" dirty="0">
              <a:latin typeface="仿宋_GB2312" panose="02010609030101010101" pitchFamily="49" charset="-122"/>
              <a:ea typeface="仿宋_GB2312" panose="02010609030101010101" pitchFamily="49" charset="-122"/>
            </a:endParaRPr>
          </a:p>
          <a:p>
            <a:endParaRPr lang="en-US" altLang="zh-CN" sz="2000" dirty="0">
              <a:latin typeface="仿宋_GB2312" panose="02010609030101010101" pitchFamily="49" charset="-122"/>
              <a:ea typeface="仿宋_GB2312" panose="02010609030101010101" pitchFamily="49" charset="-122"/>
            </a:endParaRPr>
          </a:p>
          <a:p>
            <a:pPr marL="514350" indent="-514350">
              <a:buFont typeface="+mj-lt"/>
              <a:buAutoNum type="arabicPeriod" startAt="4"/>
            </a:pPr>
            <a:r>
              <a:rPr lang="zh-CN" altLang="en-US" dirty="0">
                <a:latin typeface="黑体" panose="02010609060101010101" pitchFamily="49" charset="-122"/>
                <a:ea typeface="黑体" panose="02010609060101010101" pitchFamily="49" charset="-122"/>
              </a:rPr>
              <a:t>人工对比、重测和分析在 </a:t>
            </a:r>
            <a:r>
              <a:rPr lang="en-US" altLang="zh-CN" dirty="0">
                <a:latin typeface="黑体" panose="02010609060101010101" pitchFamily="49" charset="-122"/>
                <a:ea typeface="黑体" panose="02010609060101010101" pitchFamily="49" charset="-122"/>
              </a:rPr>
              <a:t>RISC-V </a:t>
            </a:r>
            <a:r>
              <a:rPr lang="zh-CN" altLang="en-US" dirty="0">
                <a:latin typeface="黑体" panose="02010609060101010101" pitchFamily="49" charset="-122"/>
                <a:ea typeface="黑体" panose="02010609060101010101" pitchFamily="49" charset="-122"/>
              </a:rPr>
              <a:t>和 </a:t>
            </a:r>
            <a:r>
              <a:rPr lang="en-US" altLang="zh-CN" dirty="0">
                <a:latin typeface="黑体" panose="02010609060101010101" pitchFamily="49" charset="-122"/>
                <a:ea typeface="黑体" panose="02010609060101010101" pitchFamily="49" charset="-122"/>
              </a:rPr>
              <a:t>x86 </a:t>
            </a:r>
            <a:r>
              <a:rPr lang="zh-CN" altLang="en-US" dirty="0">
                <a:latin typeface="黑体" panose="02010609060101010101" pitchFamily="49" charset="-122"/>
                <a:ea typeface="黑体" panose="02010609060101010101" pitchFamily="49" charset="-122"/>
              </a:rPr>
              <a:t>均失败的用例</a:t>
            </a:r>
            <a:endParaRPr lang="en-US" altLang="zh-CN" dirty="0">
              <a:latin typeface="黑体" panose="02010609060101010101" pitchFamily="49" charset="-122"/>
              <a:ea typeface="黑体" panose="02010609060101010101" pitchFamily="49" charset="-122"/>
            </a:endParaRPr>
          </a:p>
          <a:p>
            <a:pPr lvl="1"/>
            <a:r>
              <a:rPr lang="zh-CN" altLang="en-US" dirty="0">
                <a:latin typeface="仿宋_GB2312" panose="02010609030101010101" pitchFamily="49" charset="-122"/>
                <a:ea typeface="仿宋_GB2312" panose="02010609030101010101" pitchFamily="49" charset="-122"/>
              </a:rPr>
              <a:t>检查两个架构失败原因是否相同，防止遗漏 </a:t>
            </a:r>
            <a:r>
              <a:rPr lang="en-US" altLang="zh-CN" dirty="0">
                <a:latin typeface="仿宋_GB2312" panose="02010609030101010101" pitchFamily="49" charset="-122"/>
                <a:ea typeface="仿宋_GB2312" panose="02010609030101010101" pitchFamily="49" charset="-122"/>
              </a:rPr>
              <a:t>RISC-V </a:t>
            </a:r>
            <a:r>
              <a:rPr lang="zh-CN" altLang="en-US" dirty="0">
                <a:latin typeface="仿宋_GB2312" panose="02010609030101010101" pitchFamily="49" charset="-122"/>
                <a:ea typeface="仿宋_GB2312" panose="02010609030101010101" pitchFamily="49" charset="-122"/>
              </a:rPr>
              <a:t>独有的缺陷</a:t>
            </a:r>
          </a:p>
          <a:p>
            <a:pPr lvl="1"/>
            <a:r>
              <a:rPr lang="zh-CN" altLang="en-US" dirty="0">
                <a:latin typeface="仿宋_GB2312" panose="02010609030101010101" pitchFamily="49" charset="-122"/>
                <a:ea typeface="仿宋_GB2312" panose="02010609030101010101" pitchFamily="49" charset="-122"/>
              </a:rPr>
              <a:t>通常需要一天到两天</a:t>
            </a:r>
            <a:endParaRPr lang="zh-CN" altLang="en-US" baseline="30000"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3476673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en-US" altLang="zh-CN" dirty="0">
                <a:latin typeface="方正小标宋简体" panose="03000509000000000000" pitchFamily="65" charset="-122"/>
                <a:ea typeface="方正小标宋简体" panose="03000509000000000000" pitchFamily="65" charset="-122"/>
              </a:rPr>
              <a:t>2303 </a:t>
            </a:r>
            <a:r>
              <a:rPr lang="zh-CN" altLang="en-US" dirty="0">
                <a:latin typeface="方正小标宋简体" panose="03000509000000000000" pitchFamily="65" charset="-122"/>
                <a:ea typeface="方正小标宋简体" panose="03000509000000000000" pitchFamily="65" charset="-122"/>
              </a:rPr>
              <a:t>版本测试 </a:t>
            </a:r>
            <a:r>
              <a:rPr lang="zh-CN" altLang="en-US" sz="2800" dirty="0">
                <a:latin typeface="黑体" panose="02010609060101010101" pitchFamily="49" charset="-122"/>
                <a:ea typeface="黑体" panose="02010609060101010101" pitchFamily="49" charset="-122"/>
              </a:rPr>
              <a:t>测试工具缺陷</a:t>
            </a:r>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2248711" y="2766218"/>
            <a:ext cx="5504234" cy="1325563"/>
          </a:xfrm>
        </p:spPr>
        <p:txBody>
          <a:bodyPr>
            <a:normAutofit/>
          </a:bodyPr>
          <a:lstStyle/>
          <a:p>
            <a:r>
              <a:rPr lang="zh-CN" altLang="en-US" sz="3200" dirty="0">
                <a:latin typeface="黑体" panose="02010609060101010101" pitchFamily="49" charset="-122"/>
                <a:ea typeface="黑体" panose="02010609060101010101" pitchFamily="49" charset="-122"/>
              </a:rPr>
              <a:t>不支持多架构虚拟机</a:t>
            </a:r>
            <a:endParaRPr lang="en-US" altLang="zh-CN" sz="3200" dirty="0">
              <a:latin typeface="黑体" panose="02010609060101010101" pitchFamily="49" charset="-122"/>
              <a:ea typeface="黑体" panose="02010609060101010101" pitchFamily="49" charset="-122"/>
            </a:endParaRPr>
          </a:p>
          <a:p>
            <a:r>
              <a:rPr lang="zh-CN" altLang="en-US" sz="3200" dirty="0">
                <a:latin typeface="黑体" panose="02010609060101010101" pitchFamily="49" charset="-122"/>
                <a:ea typeface="黑体" panose="02010609060101010101" pitchFamily="49" charset="-122"/>
              </a:rPr>
              <a:t>文档不完善</a:t>
            </a:r>
          </a:p>
        </p:txBody>
      </p:sp>
    </p:spTree>
    <p:extLst>
      <p:ext uri="{BB962C8B-B14F-4D97-AF65-F5344CB8AC3E}">
        <p14:creationId xmlns:p14="http://schemas.microsoft.com/office/powerpoint/2010/main" val="376211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32FC4B-9BF5-D4E7-FC2D-6F6BDB47AF45}"/>
              </a:ext>
            </a:extLst>
          </p:cNvPr>
          <p:cNvSpPr>
            <a:spLocks noGrp="1"/>
          </p:cNvSpPr>
          <p:nvPr>
            <p:ph type="title"/>
          </p:nvPr>
        </p:nvSpPr>
        <p:spPr>
          <a:xfrm>
            <a:off x="838200" y="341975"/>
            <a:ext cx="10515600" cy="1325563"/>
          </a:xfrm>
        </p:spPr>
        <p:txBody>
          <a:bodyPr>
            <a:normAutofit/>
          </a:bodyPr>
          <a:lstStyle/>
          <a:p>
            <a:r>
              <a:rPr lang="zh-CN" altLang="en-US" sz="2800" dirty="0">
                <a:latin typeface="黑体" panose="02010609060101010101" pitchFamily="49" charset="-122"/>
                <a:ea typeface="黑体" panose="02010609060101010101" pitchFamily="49" charset="-122"/>
              </a:rPr>
              <a:t>不支持多架构虚拟机</a:t>
            </a:r>
          </a:p>
        </p:txBody>
      </p:sp>
      <p:sp>
        <p:nvSpPr>
          <p:cNvPr id="3" name="内容占位符 2">
            <a:extLst>
              <a:ext uri="{FF2B5EF4-FFF2-40B4-BE49-F238E27FC236}">
                <a16:creationId xmlns:a16="http://schemas.microsoft.com/office/drawing/2014/main" id="{E78629B3-D5F5-5D65-27E1-088E95586D3F}"/>
              </a:ext>
            </a:extLst>
          </p:cNvPr>
          <p:cNvSpPr>
            <a:spLocks noGrp="1"/>
          </p:cNvSpPr>
          <p:nvPr>
            <p:ph idx="1"/>
          </p:nvPr>
        </p:nvSpPr>
        <p:spPr>
          <a:xfrm>
            <a:off x="838200" y="1690688"/>
            <a:ext cx="10515600" cy="4351338"/>
          </a:xfrm>
        </p:spPr>
        <p:txBody>
          <a:bodyPr>
            <a:normAutofit/>
          </a:bodyPr>
          <a:lstStyle/>
          <a:p>
            <a:pPr marL="0" indent="0">
              <a:buNone/>
            </a:pPr>
            <a:r>
              <a:rPr lang="zh-CN" altLang="en-US" sz="2400" dirty="0">
                <a:latin typeface="仿宋_GB2312" panose="02010609030101010101" pitchFamily="49" charset="-122"/>
                <a:ea typeface="仿宋_GB2312" panose="02010609030101010101" pitchFamily="49" charset="-122"/>
              </a:rPr>
              <a:t>    旧有的 </a:t>
            </a:r>
            <a:r>
              <a:rPr lang="en-US" altLang="zh-CN" sz="2400" dirty="0">
                <a:latin typeface="Consolas" panose="020B0609020204030204" pitchFamily="49" charset="0"/>
                <a:ea typeface="仿宋_GB2312" panose="02010609030101010101" pitchFamily="49" charset="-122"/>
              </a:rPr>
              <a:t>qemu_test.py </a:t>
            </a:r>
            <a:r>
              <a:rPr lang="zh-CN" altLang="en-US" sz="2400" dirty="0">
                <a:latin typeface="仿宋_GB2312" panose="02010609030101010101" pitchFamily="49" charset="-122"/>
                <a:ea typeface="仿宋_GB2312" panose="02010609030101010101" pitchFamily="49" charset="-122"/>
              </a:rPr>
              <a:t>只支持 </a:t>
            </a:r>
            <a:r>
              <a:rPr lang="en-US" altLang="zh-CN" sz="2400" dirty="0">
                <a:latin typeface="仿宋_GB2312" panose="02010609030101010101" pitchFamily="49" charset="-122"/>
                <a:ea typeface="仿宋_GB2312" panose="02010609030101010101" pitchFamily="49" charset="-122"/>
              </a:rPr>
              <a:t>RISC-V </a:t>
            </a:r>
            <a:r>
              <a:rPr lang="zh-CN" altLang="en-US" sz="2400" dirty="0">
                <a:latin typeface="仿宋_GB2312" panose="02010609030101010101" pitchFamily="49" charset="-122"/>
                <a:ea typeface="仿宋_GB2312" panose="02010609030101010101" pitchFamily="49" charset="-122"/>
              </a:rPr>
              <a:t>架构，在 </a:t>
            </a:r>
            <a:r>
              <a:rPr lang="en-US" altLang="zh-CN" sz="2400" dirty="0">
                <a:latin typeface="仿宋_GB2312" panose="02010609030101010101" pitchFamily="49" charset="-122"/>
                <a:ea typeface="仿宋_GB2312" panose="02010609030101010101" pitchFamily="49" charset="-122"/>
              </a:rPr>
              <a:t>2303 </a:t>
            </a:r>
            <a:r>
              <a:rPr lang="zh-CN" altLang="en-US" sz="2400" dirty="0">
                <a:latin typeface="仿宋_GB2312" panose="02010609030101010101" pitchFamily="49" charset="-122"/>
                <a:ea typeface="仿宋_GB2312" panose="02010609030101010101" pitchFamily="49" charset="-122"/>
              </a:rPr>
              <a:t>测试中经常可以遇到 </a:t>
            </a:r>
            <a:r>
              <a:rPr lang="en-US" altLang="zh-CN" sz="2400" dirty="0">
                <a:latin typeface="仿宋_GB2312" panose="02010609030101010101" pitchFamily="49" charset="-122"/>
                <a:ea typeface="仿宋_GB2312" panose="02010609030101010101" pitchFamily="49" charset="-122"/>
              </a:rPr>
              <a:t>RISC-V </a:t>
            </a:r>
            <a:r>
              <a:rPr lang="zh-CN" altLang="en-US" sz="2400" dirty="0">
                <a:latin typeface="仿宋_GB2312" panose="02010609030101010101" pitchFamily="49" charset="-122"/>
                <a:ea typeface="仿宋_GB2312" panose="02010609030101010101" pitchFamily="49" charset="-122"/>
              </a:rPr>
              <a:t>和 </a:t>
            </a:r>
            <a:r>
              <a:rPr lang="en-US" altLang="zh-CN" sz="2400" dirty="0">
                <a:latin typeface="仿宋_GB2312" panose="02010609030101010101" pitchFamily="49" charset="-122"/>
                <a:ea typeface="仿宋_GB2312" panose="02010609030101010101" pitchFamily="49" charset="-122"/>
              </a:rPr>
              <a:t>x86 </a:t>
            </a:r>
            <a:r>
              <a:rPr lang="zh-CN" altLang="en-US" sz="2400" dirty="0">
                <a:latin typeface="仿宋_GB2312" panose="02010609030101010101" pitchFamily="49" charset="-122"/>
                <a:ea typeface="仿宋_GB2312" panose="02010609030101010101" pitchFamily="49" charset="-122"/>
              </a:rPr>
              <a:t>测试环境不一致的情况。</a:t>
            </a:r>
          </a:p>
        </p:txBody>
      </p:sp>
      <p:pic>
        <p:nvPicPr>
          <p:cNvPr id="11" name="图片 10" descr="文本&#10;&#10;描述已自动生成">
            <a:extLst>
              <a:ext uri="{FF2B5EF4-FFF2-40B4-BE49-F238E27FC236}">
                <a16:creationId xmlns:a16="http://schemas.microsoft.com/office/drawing/2014/main" id="{3A7AFDD7-A371-227E-44A5-C8E83B1A8A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838594"/>
            <a:ext cx="10517937" cy="3203432"/>
          </a:xfrm>
          <a:prstGeom prst="rect">
            <a:avLst/>
          </a:prstGeom>
        </p:spPr>
      </p:pic>
    </p:spTree>
    <p:extLst>
      <p:ext uri="{BB962C8B-B14F-4D97-AF65-F5344CB8AC3E}">
        <p14:creationId xmlns:p14="http://schemas.microsoft.com/office/powerpoint/2010/main" val="184911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46FFA3-EC54-616F-9CE0-8D6419FAF3DF}"/>
              </a:ext>
            </a:extLst>
          </p:cNvPr>
          <p:cNvSpPr>
            <a:spLocks noGrp="1"/>
          </p:cNvSpPr>
          <p:nvPr>
            <p:ph type="title"/>
          </p:nvPr>
        </p:nvSpPr>
        <p:spPr/>
        <p:txBody>
          <a:bodyPr/>
          <a:lstStyle/>
          <a:p>
            <a:r>
              <a:rPr kumimoji="0" lang="zh-CN" altLang="en-US" sz="2800" b="0" i="0" u="none" strike="noStrike" kern="1200" cap="none" spc="0" normalizeH="0" baseline="0" noProof="0" dirty="0">
                <a:ln>
                  <a:noFill/>
                </a:ln>
                <a:solidFill>
                  <a:srgbClr val="002060"/>
                </a:solidFill>
                <a:effectLst/>
                <a:uLnTx/>
                <a:uFillTx/>
                <a:latin typeface="黑体" panose="02010609060101010101" pitchFamily="49" charset="-122"/>
                <a:ea typeface="黑体" panose="02010609060101010101" pitchFamily="49" charset="-122"/>
                <a:cs typeface="+mj-cs"/>
              </a:rPr>
              <a:t>添加多架构支持</a:t>
            </a:r>
            <a:endParaRPr lang="zh-CN" altLang="en-US" dirty="0">
              <a:solidFill>
                <a:srgbClr val="002060"/>
              </a:solidFill>
            </a:endParaRPr>
          </a:p>
        </p:txBody>
      </p:sp>
      <p:sp>
        <p:nvSpPr>
          <p:cNvPr id="3" name="内容占位符 2">
            <a:extLst>
              <a:ext uri="{FF2B5EF4-FFF2-40B4-BE49-F238E27FC236}">
                <a16:creationId xmlns:a16="http://schemas.microsoft.com/office/drawing/2014/main" id="{E00B6E9C-5512-5D03-1E45-3DFD0BA16A6D}"/>
              </a:ext>
            </a:extLst>
          </p:cNvPr>
          <p:cNvSpPr>
            <a:spLocks noGrp="1"/>
          </p:cNvSpPr>
          <p:nvPr>
            <p:ph idx="1"/>
          </p:nvPr>
        </p:nvSpPr>
        <p:spPr>
          <a:xfrm>
            <a:off x="838200" y="1726305"/>
            <a:ext cx="2854124" cy="4759325"/>
          </a:xfrm>
        </p:spPr>
        <p:txBody>
          <a:bodyPr>
            <a:normAutofit/>
          </a:bodyPr>
          <a:lstStyle/>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解决这种问题最好的方式就是在 </a:t>
            </a:r>
            <a:r>
              <a:rPr lang="en-US" altLang="zh-CN" sz="2400" dirty="0">
                <a:solidFill>
                  <a:srgbClr val="002060"/>
                </a:solidFill>
                <a:latin typeface="仿宋_GB2312" panose="02010609030101010101" pitchFamily="49" charset="-122"/>
                <a:ea typeface="仿宋_GB2312" panose="02010609030101010101" pitchFamily="49" charset="-122"/>
              </a:rPr>
              <a:t>qemu_test.py </a:t>
            </a:r>
            <a:r>
              <a:rPr lang="zh-CN" altLang="en-US" sz="2400" dirty="0">
                <a:solidFill>
                  <a:srgbClr val="002060"/>
                </a:solidFill>
                <a:latin typeface="仿宋_GB2312" panose="02010609030101010101" pitchFamily="49" charset="-122"/>
                <a:ea typeface="仿宋_GB2312" panose="02010609030101010101" pitchFamily="49" charset="-122"/>
              </a:rPr>
              <a:t>中集成两种架构虚拟机的支持。</a:t>
            </a: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而在没有指定的情况下依然运行 </a:t>
            </a:r>
            <a:r>
              <a:rPr lang="en-US" altLang="zh-CN" sz="2400" dirty="0">
                <a:solidFill>
                  <a:srgbClr val="002060"/>
                </a:solidFill>
                <a:latin typeface="仿宋_GB2312" panose="02010609030101010101" pitchFamily="49" charset="-122"/>
                <a:ea typeface="仿宋_GB2312" panose="02010609030101010101" pitchFamily="49" charset="-122"/>
              </a:rPr>
              <a:t>RISC-V </a:t>
            </a:r>
            <a:r>
              <a:rPr lang="zh-CN" altLang="en-US" sz="2400" dirty="0">
                <a:solidFill>
                  <a:srgbClr val="002060"/>
                </a:solidFill>
                <a:latin typeface="仿宋_GB2312" panose="02010609030101010101" pitchFamily="49" charset="-122"/>
                <a:ea typeface="仿宋_GB2312" panose="02010609030101010101" pitchFamily="49" charset="-122"/>
              </a:rPr>
              <a:t>架构的虚拟机，同时采用默认参数来的方式做到对旧配置文件的兼容。</a:t>
            </a:r>
          </a:p>
        </p:txBody>
      </p:sp>
      <p:pic>
        <p:nvPicPr>
          <p:cNvPr id="5" name="图片 4" descr="文本&#10;&#10;描述已自动生成">
            <a:extLst>
              <a:ext uri="{FF2B5EF4-FFF2-40B4-BE49-F238E27FC236}">
                <a16:creationId xmlns:a16="http://schemas.microsoft.com/office/drawing/2014/main" id="{78398162-ACF3-9018-1AE6-EF12BC5D8B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0505" y="1038164"/>
            <a:ext cx="7998133" cy="5450504"/>
          </a:xfrm>
          <a:prstGeom prst="rect">
            <a:avLst/>
          </a:prstGeom>
        </p:spPr>
      </p:pic>
      <p:sp>
        <p:nvSpPr>
          <p:cNvPr id="6" name="文本框 5">
            <a:extLst>
              <a:ext uri="{FF2B5EF4-FFF2-40B4-BE49-F238E27FC236}">
                <a16:creationId xmlns:a16="http://schemas.microsoft.com/office/drawing/2014/main" id="{9FDBC556-6F63-62E7-06EB-D4EB2D02DC5F}"/>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https://github.com/brsf11/mugen-riscv/pull/15</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4211485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7427A3-1064-57B1-DC9E-8446D65EB27C}"/>
              </a:ext>
            </a:extLst>
          </p:cNvPr>
          <p:cNvSpPr>
            <a:spLocks noGrp="1"/>
          </p:cNvSpPr>
          <p:nvPr>
            <p:ph type="title"/>
          </p:nvPr>
        </p:nvSpPr>
        <p:spPr/>
        <p:txBody>
          <a:bodyPr/>
          <a:lstStyle/>
          <a:p>
            <a:r>
              <a:rPr lang="zh-CN" altLang="en-US" sz="2800" dirty="0">
                <a:latin typeface="黑体" panose="02010609060101010101" pitchFamily="49" charset="-122"/>
                <a:ea typeface="黑体" panose="02010609060101010101" pitchFamily="49" charset="-122"/>
              </a:rPr>
              <a:t>文档不完善</a:t>
            </a:r>
          </a:p>
        </p:txBody>
      </p:sp>
      <p:sp>
        <p:nvSpPr>
          <p:cNvPr id="3" name="内容占位符 2">
            <a:extLst>
              <a:ext uri="{FF2B5EF4-FFF2-40B4-BE49-F238E27FC236}">
                <a16:creationId xmlns:a16="http://schemas.microsoft.com/office/drawing/2014/main" id="{9EDB5FD8-ECBC-2F04-C4AA-2563FD265208}"/>
              </a:ext>
            </a:extLst>
          </p:cNvPr>
          <p:cNvSpPr>
            <a:spLocks noGrp="1"/>
          </p:cNvSpPr>
          <p:nvPr>
            <p:ph idx="1"/>
          </p:nvPr>
        </p:nvSpPr>
        <p:spPr>
          <a:xfrm>
            <a:off x="838200" y="1902868"/>
            <a:ext cx="10515600" cy="1729027"/>
          </a:xfrm>
        </p:spPr>
        <p:txBody>
          <a:bodyPr/>
          <a:lstStyle/>
          <a:p>
            <a:pPr marL="0" indent="0">
              <a:buNone/>
            </a:pPr>
            <a:r>
              <a:rPr lang="zh-CN" altLang="en-US" dirty="0">
                <a:latin typeface="仿宋_GB2312" panose="02010609030101010101" pitchFamily="49" charset="-122"/>
                <a:ea typeface="仿宋_GB2312" panose="02010609030101010101" pitchFamily="49" charset="-122"/>
              </a:rPr>
              <a:t>    在初期做实习生时，在遇到问题的时候需要从每个已知的仓库寻找现有的文档并结合代码揣测脚本的预期状态，不容易独立搞清遇到的问题是脚本 </a:t>
            </a:r>
            <a:r>
              <a:rPr lang="en-US" altLang="zh-CN" dirty="0">
                <a:latin typeface="仿宋_GB2312" panose="02010609030101010101" pitchFamily="49" charset="-122"/>
                <a:ea typeface="仿宋_GB2312" panose="02010609030101010101" pitchFamily="49" charset="-122"/>
              </a:rPr>
              <a:t>bug </a:t>
            </a:r>
            <a:r>
              <a:rPr lang="zh-CN" altLang="en-US" dirty="0">
                <a:latin typeface="仿宋_GB2312" panose="02010609030101010101" pitchFamily="49" charset="-122"/>
                <a:ea typeface="仿宋_GB2312" panose="02010609030101010101" pitchFamily="49" charset="-122"/>
              </a:rPr>
              <a:t>还是使用不当。</a:t>
            </a:r>
            <a:endParaRPr lang="en-US" altLang="zh-CN" dirty="0">
              <a:latin typeface="仿宋_GB2312" panose="02010609030101010101" pitchFamily="49" charset="-122"/>
              <a:ea typeface="仿宋_GB2312" panose="02010609030101010101" pitchFamily="49" charset="-122"/>
            </a:endParaRPr>
          </a:p>
          <a:p>
            <a:pPr marL="0" indent="0">
              <a:buNone/>
            </a:pPr>
            <a:endParaRPr lang="en-US" altLang="zh-CN" dirty="0">
              <a:latin typeface="仿宋_GB2312" panose="02010609030101010101" pitchFamily="49" charset="-122"/>
              <a:ea typeface="仿宋_GB2312" panose="02010609030101010101" pitchFamily="49" charset="-122"/>
            </a:endParaRPr>
          </a:p>
        </p:txBody>
      </p:sp>
      <p:sp>
        <p:nvSpPr>
          <p:cNvPr id="4" name="文本框 3">
            <a:extLst>
              <a:ext uri="{FF2B5EF4-FFF2-40B4-BE49-F238E27FC236}">
                <a16:creationId xmlns:a16="http://schemas.microsoft.com/office/drawing/2014/main" id="{99705AE1-2D47-BCDB-4EFC-F8CB4B3BE922}"/>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https://github.com/brsf11/mugen-riscv/pull/18</a:t>
            </a:r>
            <a:endParaRPr lang="zh-CN" altLang="en-US" dirty="0">
              <a:latin typeface="仿宋_GB2312" panose="02010609030101010101" pitchFamily="49" charset="-122"/>
              <a:ea typeface="仿宋_GB2312" panose="02010609030101010101" pitchFamily="49" charset="-122"/>
            </a:endParaRPr>
          </a:p>
        </p:txBody>
      </p:sp>
      <p:sp>
        <p:nvSpPr>
          <p:cNvPr id="5" name="标题 1">
            <a:extLst>
              <a:ext uri="{FF2B5EF4-FFF2-40B4-BE49-F238E27FC236}">
                <a16:creationId xmlns:a16="http://schemas.microsoft.com/office/drawing/2014/main" id="{5EC9BDEC-0312-D538-A32E-0CC3ECACB5F2}"/>
              </a:ext>
            </a:extLst>
          </p:cNvPr>
          <p:cNvSpPr txBox="1">
            <a:spLocks/>
          </p:cNvSpPr>
          <p:nvPr/>
        </p:nvSpPr>
        <p:spPr>
          <a:xfrm>
            <a:off x="838200" y="31812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800" dirty="0">
                <a:solidFill>
                  <a:srgbClr val="002060"/>
                </a:solidFill>
                <a:latin typeface="黑体" panose="02010609060101010101" pitchFamily="49" charset="-122"/>
                <a:ea typeface="黑体" panose="02010609060101010101" pitchFamily="49" charset="-122"/>
              </a:rPr>
              <a:t>更新完善文档</a:t>
            </a:r>
          </a:p>
        </p:txBody>
      </p:sp>
      <p:sp>
        <p:nvSpPr>
          <p:cNvPr id="7" name="文本框 6">
            <a:extLst>
              <a:ext uri="{FF2B5EF4-FFF2-40B4-BE49-F238E27FC236}">
                <a16:creationId xmlns:a16="http://schemas.microsoft.com/office/drawing/2014/main" id="{FD0DDE93-A477-F18E-66C7-5A8064C0B9AF}"/>
              </a:ext>
            </a:extLst>
          </p:cNvPr>
          <p:cNvSpPr txBox="1"/>
          <p:nvPr/>
        </p:nvSpPr>
        <p:spPr>
          <a:xfrm>
            <a:off x="838200" y="4716463"/>
            <a:ext cx="10515600" cy="954107"/>
          </a:xfrm>
          <a:prstGeom prst="rect">
            <a:avLst/>
          </a:prstGeom>
          <a:noFill/>
        </p:spPr>
        <p:txBody>
          <a:bodyPr wrap="square">
            <a:spAutoFit/>
          </a:bodyPr>
          <a:lstStyle/>
          <a:p>
            <a:r>
              <a:rPr lang="zh-CN" altLang="en-US" sz="2800" dirty="0">
                <a:solidFill>
                  <a:srgbClr val="002060"/>
                </a:solidFill>
                <a:latin typeface="仿宋_GB2312" panose="02010609030101010101" pitchFamily="49" charset="-122"/>
                <a:ea typeface="仿宋_GB2312" panose="02010609030101010101" pitchFamily="49" charset="-122"/>
              </a:rPr>
              <a:t>    在 </a:t>
            </a:r>
            <a:r>
              <a:rPr lang="en-US" altLang="zh-CN" sz="2800" dirty="0">
                <a:solidFill>
                  <a:srgbClr val="002060"/>
                </a:solidFill>
                <a:latin typeface="仿宋_GB2312" panose="02010609030101010101" pitchFamily="49" charset="-122"/>
                <a:ea typeface="仿宋_GB2312" panose="02010609030101010101" pitchFamily="49" charset="-122"/>
              </a:rPr>
              <a:t>2303 </a:t>
            </a:r>
            <a:r>
              <a:rPr lang="zh-CN" altLang="en-US" sz="2800" dirty="0">
                <a:solidFill>
                  <a:srgbClr val="002060"/>
                </a:solidFill>
                <a:latin typeface="仿宋_GB2312" panose="02010609030101010101" pitchFamily="49" charset="-122"/>
                <a:ea typeface="仿宋_GB2312" panose="02010609030101010101" pitchFamily="49" charset="-122"/>
              </a:rPr>
              <a:t>测试的后期对最重要的 </a:t>
            </a:r>
            <a:r>
              <a:rPr lang="en-US" altLang="zh-CN" sz="2800" dirty="0">
                <a:solidFill>
                  <a:srgbClr val="002060"/>
                </a:solidFill>
                <a:latin typeface="Consolas" panose="020B0609020204030204" pitchFamily="49" charset="0"/>
                <a:ea typeface="仿宋_GB2312" panose="02010609030101010101" pitchFamily="49" charset="-122"/>
              </a:rPr>
              <a:t>qemu_test.py </a:t>
            </a:r>
            <a:r>
              <a:rPr lang="zh-CN" altLang="en-US" sz="2800" dirty="0">
                <a:solidFill>
                  <a:srgbClr val="002060"/>
                </a:solidFill>
                <a:latin typeface="仿宋_GB2312" panose="02010609030101010101" pitchFamily="49" charset="-122"/>
                <a:ea typeface="仿宋_GB2312" panose="02010609030101010101" pitchFamily="49" charset="-122"/>
              </a:rPr>
              <a:t>和 </a:t>
            </a:r>
            <a:r>
              <a:rPr lang="en-US" altLang="zh-CN" sz="2800" dirty="0">
                <a:solidFill>
                  <a:srgbClr val="002060"/>
                </a:solidFill>
                <a:latin typeface="Consolas" panose="020B0609020204030204" pitchFamily="49" charset="0"/>
                <a:ea typeface="仿宋_GB2312" panose="02010609030101010101" pitchFamily="49" charset="-122"/>
              </a:rPr>
              <a:t>mugen_riscv.py</a:t>
            </a:r>
            <a:r>
              <a:rPr lang="en-US" altLang="zh-CN" sz="2800" dirty="0">
                <a:solidFill>
                  <a:srgbClr val="002060"/>
                </a:solidFill>
                <a:latin typeface="仿宋_GB2312" panose="02010609030101010101" pitchFamily="49" charset="-122"/>
                <a:ea typeface="仿宋_GB2312" panose="02010609030101010101" pitchFamily="49" charset="-122"/>
              </a:rPr>
              <a:t> </a:t>
            </a:r>
            <a:r>
              <a:rPr lang="zh-CN" altLang="en-US" sz="2800" dirty="0">
                <a:solidFill>
                  <a:srgbClr val="002060"/>
                </a:solidFill>
                <a:latin typeface="仿宋_GB2312" panose="02010609030101010101" pitchFamily="49" charset="-122"/>
                <a:ea typeface="仿宋_GB2312" panose="02010609030101010101" pitchFamily="49" charset="-122"/>
              </a:rPr>
              <a:t>两个脚本文档进行了修订。</a:t>
            </a:r>
          </a:p>
        </p:txBody>
      </p:sp>
    </p:spTree>
    <p:extLst>
      <p:ext uri="{BB962C8B-B14F-4D97-AF65-F5344CB8AC3E}">
        <p14:creationId xmlns:p14="http://schemas.microsoft.com/office/powerpoint/2010/main" val="997071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en-US" altLang="zh-CN" dirty="0">
                <a:latin typeface="方正小标宋简体" panose="03000509000000000000" pitchFamily="65" charset="-122"/>
                <a:ea typeface="方正小标宋简体" panose="03000509000000000000" pitchFamily="65" charset="-122"/>
              </a:rPr>
              <a:t>2303 </a:t>
            </a:r>
            <a:r>
              <a:rPr lang="zh-CN" altLang="en-US" dirty="0">
                <a:latin typeface="方正小标宋简体" panose="03000509000000000000" pitchFamily="65" charset="-122"/>
                <a:ea typeface="方正小标宋简体" panose="03000509000000000000" pitchFamily="65" charset="-122"/>
              </a:rPr>
              <a:t>版本测试 </a:t>
            </a:r>
            <a:r>
              <a:rPr kumimoji="0" lang="zh-CN" altLang="en-US" sz="2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j-cs"/>
              </a:rPr>
              <a:t>测试工具</a:t>
            </a:r>
            <a:r>
              <a:rPr lang="zh-CN" altLang="en-US" sz="2800" dirty="0">
                <a:latin typeface="黑体" panose="02010609060101010101" pitchFamily="49" charset="-122"/>
                <a:ea typeface="黑体" panose="02010609060101010101" pitchFamily="49" charset="-122"/>
              </a:rPr>
              <a:t>改进</a:t>
            </a:r>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2248711" y="2766218"/>
            <a:ext cx="5504234" cy="1325563"/>
          </a:xfrm>
        </p:spPr>
        <p:txBody>
          <a:bodyPr>
            <a:normAutofit/>
          </a:bodyPr>
          <a:lstStyle/>
          <a:p>
            <a:r>
              <a:rPr kumimoji="0" lang="zh-CN" altLang="en-US" sz="3200" b="0" i="0" u="none" strike="noStrike" kern="1200" cap="none" spc="0" normalizeH="0" baseline="0" noProof="0" dirty="0">
                <a:ln>
                  <a:noFill/>
                </a:ln>
                <a:solidFill>
                  <a:srgbClr val="002060"/>
                </a:solidFill>
                <a:effectLst/>
                <a:uLnTx/>
                <a:uFillTx/>
                <a:latin typeface="黑体" panose="02010609060101010101" pitchFamily="49" charset="-122"/>
                <a:ea typeface="黑体" panose="02010609060101010101" pitchFamily="49" charset="-122"/>
                <a:cs typeface="+mj-cs"/>
              </a:rPr>
              <a:t>添加多架构支持</a:t>
            </a:r>
            <a:endParaRPr lang="en-US" altLang="zh-CN" sz="3200" dirty="0">
              <a:latin typeface="黑体" panose="02010609060101010101" pitchFamily="49" charset="-122"/>
              <a:ea typeface="黑体" panose="02010609060101010101" pitchFamily="49" charset="-122"/>
            </a:endParaRPr>
          </a:p>
          <a:p>
            <a:r>
              <a:rPr lang="zh-CN" altLang="en-US" sz="3200" dirty="0">
                <a:solidFill>
                  <a:srgbClr val="002060"/>
                </a:solidFill>
                <a:latin typeface="黑体" panose="02010609060101010101" pitchFamily="49" charset="-122"/>
                <a:ea typeface="黑体" panose="02010609060101010101" pitchFamily="49" charset="-122"/>
              </a:rPr>
              <a:t>更新完善文档</a:t>
            </a:r>
            <a:endParaRPr lang="zh-CN" altLang="en-US" sz="32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97029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en-US" altLang="zh-CN" dirty="0">
                <a:latin typeface="方正小标宋简体" panose="03000509000000000000" pitchFamily="65" charset="-122"/>
                <a:ea typeface="方正小标宋简体" panose="03000509000000000000" pitchFamily="65" charset="-122"/>
              </a:rPr>
              <a:t>2309 </a:t>
            </a:r>
            <a:r>
              <a:rPr lang="zh-CN" altLang="en-US" dirty="0">
                <a:latin typeface="方正小标宋简体" panose="03000509000000000000" pitchFamily="65" charset="-122"/>
                <a:ea typeface="方正小标宋简体" panose="03000509000000000000" pitchFamily="65" charset="-122"/>
              </a:rPr>
              <a:t>版本测试 </a:t>
            </a:r>
            <a:r>
              <a:rPr kumimoji="0" lang="zh-CN" altLang="en-US" sz="2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j-cs"/>
              </a:rPr>
              <a:t>测试工具</a:t>
            </a:r>
            <a:r>
              <a:rPr lang="zh-CN" altLang="en-US" sz="2800" dirty="0">
                <a:latin typeface="黑体" panose="02010609060101010101" pitchFamily="49" charset="-122"/>
                <a:ea typeface="黑体" panose="02010609060101010101" pitchFamily="49" charset="-122"/>
              </a:rPr>
              <a:t>缺陷</a:t>
            </a:r>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1994067" y="2777793"/>
            <a:ext cx="8920860" cy="2731757"/>
          </a:xfrm>
        </p:spPr>
        <p:txBody>
          <a:bodyPr>
            <a:noAutofit/>
          </a:bodyPr>
          <a:lstStyle/>
          <a:p>
            <a:r>
              <a:rPr lang="en-US" altLang="zh-CN" sz="3200" dirty="0">
                <a:latin typeface="黑体" panose="02010609060101010101" pitchFamily="49" charset="-122"/>
                <a:ea typeface="黑体" panose="02010609060101010101" pitchFamily="49" charset="-122"/>
              </a:rPr>
              <a:t>x86 2309 </a:t>
            </a:r>
            <a:r>
              <a:rPr lang="zh-CN" altLang="en-US" sz="3200" dirty="0">
                <a:latin typeface="黑体" panose="02010609060101010101" pitchFamily="49" charset="-122"/>
                <a:ea typeface="黑体" panose="02010609060101010101" pitchFamily="49" charset="-122"/>
              </a:rPr>
              <a:t>不再支持 </a:t>
            </a:r>
            <a:r>
              <a:rPr lang="en-US" altLang="zh-CN" sz="3200" dirty="0">
                <a:latin typeface="黑体" panose="02010609060101010101" pitchFamily="49" charset="-122"/>
                <a:ea typeface="黑体" panose="02010609060101010101" pitchFamily="49" charset="-122"/>
              </a:rPr>
              <a:t>BIOS </a:t>
            </a:r>
            <a:r>
              <a:rPr lang="zh-CN" altLang="en-US" sz="3200" dirty="0">
                <a:latin typeface="黑体" panose="02010609060101010101" pitchFamily="49" charset="-122"/>
                <a:ea typeface="黑体" panose="02010609060101010101" pitchFamily="49" charset="-122"/>
              </a:rPr>
              <a:t>模式启动</a:t>
            </a:r>
            <a:endParaRPr lang="en-US" altLang="zh-CN" sz="3200" dirty="0">
              <a:latin typeface="黑体" panose="02010609060101010101" pitchFamily="49" charset="-122"/>
              <a:ea typeface="黑体" panose="02010609060101010101" pitchFamily="49" charset="-122"/>
            </a:endParaRPr>
          </a:p>
          <a:p>
            <a:r>
              <a:rPr lang="zh-CN" altLang="en-US" sz="3200" dirty="0">
                <a:latin typeface="黑体" panose="02010609060101010101" pitchFamily="49" charset="-122"/>
                <a:ea typeface="黑体" panose="02010609060101010101" pitchFamily="49" charset="-122"/>
              </a:rPr>
              <a:t>自动化测试退化为手动测试</a:t>
            </a:r>
            <a:endParaRPr lang="en-US" altLang="zh-CN" sz="3200" dirty="0">
              <a:latin typeface="黑体" panose="02010609060101010101" pitchFamily="49" charset="-122"/>
              <a:ea typeface="黑体" panose="02010609060101010101" pitchFamily="49" charset="-122"/>
            </a:endParaRPr>
          </a:p>
          <a:p>
            <a:pPr marL="457200" lvl="1" indent="0">
              <a:buNone/>
            </a:pPr>
            <a:r>
              <a:rPr lang="zh-CN" altLang="en-US" sz="2000" dirty="0">
                <a:latin typeface="仿宋_GB2312" panose="02010609030101010101" pitchFamily="49" charset="-122"/>
                <a:ea typeface="仿宋_GB2312" panose="02010609030101010101" pitchFamily="49" charset="-122"/>
              </a:rPr>
              <a:t>（指测试过程中经常因为意外状况导致测试中断，而需要手动干预的情形</a:t>
            </a:r>
            <a:r>
              <a:rPr lang="en-US" altLang="zh-CN" sz="2000" dirty="0">
                <a:latin typeface="仿宋_GB2312" panose="02010609030101010101" pitchFamily="49" charset="-122"/>
                <a:ea typeface="仿宋_GB2312" panose="02010609030101010101" pitchFamily="49" charset="-122"/>
              </a:rPr>
              <a:t>)</a:t>
            </a:r>
            <a:endParaRPr lang="zh-CN" altLang="en-US" sz="2000" dirty="0">
              <a:latin typeface="仿宋_GB2312" panose="02010609030101010101" pitchFamily="49" charset="-122"/>
              <a:ea typeface="仿宋_GB2312" panose="02010609030101010101" pitchFamily="49" charset="-122"/>
            </a:endParaRPr>
          </a:p>
          <a:p>
            <a:endParaRPr lang="zh-CN" altLang="en-US" sz="32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68150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375D6B-E1FE-EA7A-E739-69DD631CC100}"/>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内容架构</a:t>
            </a:r>
          </a:p>
        </p:txBody>
      </p:sp>
      <p:sp>
        <p:nvSpPr>
          <p:cNvPr id="3" name="内容占位符 2">
            <a:extLst>
              <a:ext uri="{FF2B5EF4-FFF2-40B4-BE49-F238E27FC236}">
                <a16:creationId xmlns:a16="http://schemas.microsoft.com/office/drawing/2014/main" id="{22717343-F76D-672A-63CA-C864469A61A9}"/>
              </a:ext>
            </a:extLst>
          </p:cNvPr>
          <p:cNvSpPr>
            <a:spLocks noGrp="1"/>
          </p:cNvSpPr>
          <p:nvPr>
            <p:ph idx="1"/>
          </p:nvPr>
        </p:nvSpPr>
        <p:spPr>
          <a:xfrm>
            <a:off x="838200" y="1967695"/>
            <a:ext cx="10515600" cy="4201611"/>
          </a:xfrm>
        </p:spPr>
        <p:txBody>
          <a:bodyPr>
            <a:normAutofit/>
          </a:bodyPr>
          <a:lstStyle/>
          <a:p>
            <a:r>
              <a:rPr lang="en-US" altLang="zh-CN" sz="3200" dirty="0">
                <a:latin typeface="仿宋_GB2312" panose="02010609030101010101" pitchFamily="49" charset="-122"/>
                <a:ea typeface="仿宋_GB2312" panose="02010609030101010101" pitchFamily="49" charset="-122"/>
              </a:rPr>
              <a:t> </a:t>
            </a:r>
            <a:r>
              <a:rPr lang="en-US" altLang="zh-CN" sz="3200" dirty="0" err="1">
                <a:latin typeface="仿宋_GB2312" panose="02010609030101010101" pitchFamily="49" charset="-122"/>
                <a:ea typeface="仿宋_GB2312" panose="02010609030101010101" pitchFamily="49" charset="-122"/>
              </a:rPr>
              <a:t>mugen</a:t>
            </a:r>
            <a:r>
              <a:rPr lang="en-US" altLang="zh-CN" sz="3200" dirty="0">
                <a:latin typeface="仿宋_GB2312" panose="02010609030101010101" pitchFamily="49" charset="-122"/>
                <a:ea typeface="仿宋_GB2312" panose="02010609030101010101" pitchFamily="49" charset="-122"/>
              </a:rPr>
              <a:t> </a:t>
            </a:r>
            <a:r>
              <a:rPr lang="zh-CN" altLang="en-US" sz="3200" dirty="0">
                <a:latin typeface="仿宋_GB2312" panose="02010609030101010101" pitchFamily="49" charset="-122"/>
                <a:ea typeface="仿宋_GB2312" panose="02010609030101010101" pitchFamily="49" charset="-122"/>
              </a:rPr>
              <a:t>介绍</a:t>
            </a:r>
            <a:endParaRPr lang="en-US" altLang="zh-CN" sz="3200" dirty="0">
              <a:latin typeface="仿宋_GB2312" panose="02010609030101010101" pitchFamily="49" charset="-122"/>
              <a:ea typeface="仿宋_GB2312" panose="02010609030101010101" pitchFamily="49" charset="-122"/>
            </a:endParaRPr>
          </a:p>
          <a:p>
            <a:r>
              <a:rPr lang="zh-CN" altLang="en-US" sz="3200" dirty="0">
                <a:latin typeface="仿宋_GB2312" panose="02010609030101010101" pitchFamily="49" charset="-122"/>
                <a:ea typeface="仿宋_GB2312" panose="02010609030101010101" pitchFamily="49" charset="-122"/>
              </a:rPr>
              <a:t>自动化测试套件介绍</a:t>
            </a:r>
            <a:endParaRPr lang="en-US" altLang="zh-CN" sz="3200" dirty="0">
              <a:latin typeface="仿宋_GB2312" panose="02010609030101010101" pitchFamily="49" charset="-122"/>
              <a:ea typeface="仿宋_GB2312" panose="02010609030101010101" pitchFamily="49" charset="-122"/>
            </a:endParaRPr>
          </a:p>
          <a:p>
            <a:r>
              <a:rPr lang="en-US" altLang="zh-CN" sz="3200" dirty="0">
                <a:latin typeface="仿宋_GB2312" panose="02010609030101010101" pitchFamily="49" charset="-122"/>
                <a:ea typeface="仿宋_GB2312" panose="02010609030101010101" pitchFamily="49" charset="-122"/>
              </a:rPr>
              <a:t> 2303 </a:t>
            </a:r>
            <a:r>
              <a:rPr lang="zh-CN" altLang="en-US" sz="3200" dirty="0">
                <a:latin typeface="仿宋_GB2312" panose="02010609030101010101" pitchFamily="49" charset="-122"/>
                <a:ea typeface="仿宋_GB2312" panose="02010609030101010101" pitchFamily="49" charset="-122"/>
              </a:rPr>
              <a:t>版本测试遇到的问题和测试工具修复</a:t>
            </a:r>
            <a:endParaRPr lang="en-US" altLang="zh-CN" sz="3200" dirty="0">
              <a:latin typeface="仿宋_GB2312" panose="02010609030101010101" pitchFamily="49" charset="-122"/>
              <a:ea typeface="仿宋_GB2312" panose="02010609030101010101" pitchFamily="49" charset="-122"/>
            </a:endParaRPr>
          </a:p>
          <a:p>
            <a:r>
              <a:rPr lang="en-US" altLang="zh-CN" sz="3200" dirty="0">
                <a:latin typeface="仿宋_GB2312" panose="02010609030101010101" pitchFamily="49" charset="-122"/>
                <a:ea typeface="仿宋_GB2312" panose="02010609030101010101" pitchFamily="49" charset="-122"/>
              </a:rPr>
              <a:t> 2309 </a:t>
            </a:r>
            <a:r>
              <a:rPr lang="zh-CN" altLang="en-US" sz="3200" dirty="0">
                <a:latin typeface="仿宋_GB2312" panose="02010609030101010101" pitchFamily="49" charset="-122"/>
                <a:ea typeface="仿宋_GB2312" panose="02010609030101010101" pitchFamily="49" charset="-122"/>
              </a:rPr>
              <a:t>版本测试遇到的问题和测试工具修复</a:t>
            </a:r>
            <a:endParaRPr lang="en-US" altLang="zh-CN" sz="3200" dirty="0">
              <a:latin typeface="仿宋_GB2312" panose="02010609030101010101" pitchFamily="49" charset="-122"/>
              <a:ea typeface="仿宋_GB2312" panose="02010609030101010101" pitchFamily="49" charset="-122"/>
            </a:endParaRPr>
          </a:p>
          <a:p>
            <a:r>
              <a:rPr lang="en-US" altLang="zh-CN" sz="3200" dirty="0">
                <a:latin typeface="仿宋_GB2312" panose="02010609030101010101" pitchFamily="49" charset="-122"/>
                <a:ea typeface="仿宋_GB2312" panose="02010609030101010101" pitchFamily="49" charset="-122"/>
              </a:rPr>
              <a:t> 2309 </a:t>
            </a:r>
            <a:r>
              <a:rPr lang="zh-CN" altLang="en-US" sz="3200" dirty="0">
                <a:latin typeface="仿宋_GB2312" panose="02010609030101010101" pitchFamily="49" charset="-122"/>
                <a:ea typeface="仿宋_GB2312" panose="02010609030101010101" pitchFamily="49" charset="-122"/>
              </a:rPr>
              <a:t>版本测试现状</a:t>
            </a:r>
            <a:endParaRPr lang="en-US" altLang="zh-CN" sz="3200" dirty="0">
              <a:latin typeface="仿宋_GB2312" panose="02010609030101010101" pitchFamily="49" charset="-122"/>
              <a:ea typeface="仿宋_GB2312" panose="02010609030101010101" pitchFamily="49" charset="-122"/>
            </a:endParaRPr>
          </a:p>
          <a:p>
            <a:r>
              <a:rPr lang="zh-CN" altLang="en-US" sz="3200" dirty="0">
                <a:latin typeface="仿宋_GB2312" panose="02010609030101010101" pitchFamily="49" charset="-122"/>
                <a:ea typeface="仿宋_GB2312" panose="02010609030101010101" pitchFamily="49" charset="-122"/>
              </a:rPr>
              <a:t>未来的工作</a:t>
            </a:r>
            <a:endParaRPr lang="en-US" altLang="zh-CN" sz="3200" dirty="0">
              <a:latin typeface="仿宋_GB2312" panose="02010609030101010101" pitchFamily="49" charset="-122"/>
              <a:ea typeface="仿宋_GB2312" panose="02010609030101010101" pitchFamily="49" charset="-122"/>
            </a:endParaRPr>
          </a:p>
          <a:p>
            <a:endParaRPr lang="zh-CN" altLang="en-US" sz="2400"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19760093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32FC4B-9BF5-D4E7-FC2D-6F6BDB47AF45}"/>
              </a:ext>
            </a:extLst>
          </p:cNvPr>
          <p:cNvSpPr>
            <a:spLocks noGrp="1"/>
          </p:cNvSpPr>
          <p:nvPr>
            <p:ph type="title"/>
          </p:nvPr>
        </p:nvSpPr>
        <p:spPr>
          <a:xfrm>
            <a:off x="838200" y="141804"/>
            <a:ext cx="10515600" cy="1325563"/>
          </a:xfrm>
        </p:spPr>
        <p:txBody>
          <a:bodyPr>
            <a:normAutofit/>
          </a:bodyPr>
          <a:lstStyle/>
          <a:p>
            <a:r>
              <a:rPr lang="en-US" altLang="zh-CN" sz="3200" dirty="0">
                <a:latin typeface="黑体" panose="02010609060101010101" pitchFamily="49" charset="-122"/>
                <a:ea typeface="黑体" panose="02010609060101010101" pitchFamily="49" charset="-122"/>
              </a:rPr>
              <a:t>x86 2309 </a:t>
            </a:r>
            <a:r>
              <a:rPr lang="zh-CN" altLang="en-US" sz="3200" dirty="0">
                <a:latin typeface="黑体" panose="02010609060101010101" pitchFamily="49" charset="-122"/>
                <a:ea typeface="黑体" panose="02010609060101010101" pitchFamily="49" charset="-122"/>
              </a:rPr>
              <a:t>不再支持 </a:t>
            </a:r>
            <a:r>
              <a:rPr lang="en-US" altLang="zh-CN" sz="3200" dirty="0">
                <a:latin typeface="黑体" panose="02010609060101010101" pitchFamily="49" charset="-122"/>
                <a:ea typeface="黑体" panose="02010609060101010101" pitchFamily="49" charset="-122"/>
              </a:rPr>
              <a:t>BIOS </a:t>
            </a:r>
            <a:r>
              <a:rPr lang="zh-CN" altLang="en-US" sz="3200" dirty="0">
                <a:latin typeface="黑体" panose="02010609060101010101" pitchFamily="49" charset="-122"/>
                <a:ea typeface="黑体" panose="02010609060101010101" pitchFamily="49" charset="-122"/>
              </a:rPr>
              <a:t>模式启动</a:t>
            </a:r>
          </a:p>
        </p:txBody>
      </p:sp>
      <p:sp>
        <p:nvSpPr>
          <p:cNvPr id="3" name="内容占位符 2">
            <a:extLst>
              <a:ext uri="{FF2B5EF4-FFF2-40B4-BE49-F238E27FC236}">
                <a16:creationId xmlns:a16="http://schemas.microsoft.com/office/drawing/2014/main" id="{E78629B3-D5F5-5D65-27E1-088E95586D3F}"/>
              </a:ext>
            </a:extLst>
          </p:cNvPr>
          <p:cNvSpPr>
            <a:spLocks noGrp="1"/>
          </p:cNvSpPr>
          <p:nvPr>
            <p:ph idx="1"/>
          </p:nvPr>
        </p:nvSpPr>
        <p:spPr>
          <a:xfrm>
            <a:off x="838200" y="2784324"/>
            <a:ext cx="10515600" cy="3931872"/>
          </a:xfrm>
        </p:spPr>
        <p:txBody>
          <a:bodyPr>
            <a:normAutofit/>
          </a:bodyPr>
          <a:lstStyle/>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在 </a:t>
            </a:r>
            <a:r>
              <a:rPr lang="en-US" altLang="zh-CN" sz="2400" dirty="0">
                <a:solidFill>
                  <a:srgbClr val="002060"/>
                </a:solidFill>
                <a:latin typeface="Consolas" panose="020B0609020204030204" pitchFamily="49" charset="0"/>
                <a:ea typeface="仿宋_GB2312" panose="02010609030101010101" pitchFamily="49" charset="-122"/>
              </a:rPr>
              <a:t>qemu_test.py</a:t>
            </a:r>
            <a:r>
              <a:rPr lang="en-US" altLang="zh-CN" sz="2400" dirty="0">
                <a:solidFill>
                  <a:srgbClr val="002060"/>
                </a:solidFill>
                <a:latin typeface="仿宋_GB2312" panose="02010609030101010101" pitchFamily="49" charset="-122"/>
                <a:ea typeface="仿宋_GB2312" panose="02010609030101010101" pitchFamily="49" charset="-122"/>
              </a:rPr>
              <a:t> </a:t>
            </a:r>
            <a:r>
              <a:rPr lang="zh-CN" altLang="en-US" sz="2400" dirty="0">
                <a:solidFill>
                  <a:srgbClr val="002060"/>
                </a:solidFill>
                <a:latin typeface="仿宋_GB2312" panose="02010609030101010101" pitchFamily="49" charset="-122"/>
                <a:ea typeface="仿宋_GB2312" panose="02010609030101010101" pitchFamily="49" charset="-122"/>
              </a:rPr>
              <a:t>中添加 </a:t>
            </a:r>
            <a:r>
              <a:rPr lang="en-US" altLang="zh-CN" sz="2400" dirty="0">
                <a:solidFill>
                  <a:srgbClr val="002060"/>
                </a:solidFill>
                <a:latin typeface="仿宋_GB2312" panose="02010609030101010101" pitchFamily="49" charset="-122"/>
                <a:ea typeface="仿宋_GB2312" panose="02010609030101010101" pitchFamily="49" charset="-122"/>
              </a:rPr>
              <a:t>UEFI </a:t>
            </a:r>
            <a:r>
              <a:rPr lang="zh-CN" altLang="en-US" sz="2400" dirty="0">
                <a:solidFill>
                  <a:srgbClr val="002060"/>
                </a:solidFill>
                <a:latin typeface="仿宋_GB2312" panose="02010609030101010101" pitchFamily="49" charset="-122"/>
                <a:ea typeface="仿宋_GB2312" panose="02010609030101010101" pitchFamily="49" charset="-122"/>
              </a:rPr>
              <a:t>启动的支持，对应操作的就是给 </a:t>
            </a:r>
            <a:r>
              <a:rPr lang="en-US" altLang="zh-CN" sz="2400" dirty="0">
                <a:solidFill>
                  <a:srgbClr val="002060"/>
                </a:solidFill>
                <a:latin typeface="仿宋_GB2312" panose="02010609030101010101" pitchFamily="49" charset="-122"/>
                <a:ea typeface="仿宋_GB2312" panose="02010609030101010101" pitchFamily="49" charset="-122"/>
              </a:rPr>
              <a:t>QEMU </a:t>
            </a:r>
            <a:r>
              <a:rPr lang="zh-CN" altLang="en-US" sz="2400" dirty="0">
                <a:solidFill>
                  <a:srgbClr val="002060"/>
                </a:solidFill>
                <a:latin typeface="仿宋_GB2312" panose="02010609030101010101" pitchFamily="49" charset="-122"/>
                <a:ea typeface="仿宋_GB2312" panose="02010609030101010101" pitchFamily="49" charset="-122"/>
              </a:rPr>
              <a:t>指定一个 </a:t>
            </a:r>
            <a:r>
              <a:rPr lang="en-US" altLang="zh-CN" sz="2400" dirty="0">
                <a:solidFill>
                  <a:srgbClr val="002060"/>
                </a:solidFill>
                <a:latin typeface="仿宋_GB2312" panose="02010609030101010101" pitchFamily="49" charset="-122"/>
                <a:ea typeface="仿宋_GB2312" panose="02010609030101010101" pitchFamily="49" charset="-122"/>
              </a:rPr>
              <a:t>OVMF </a:t>
            </a:r>
            <a:r>
              <a:rPr lang="zh-CN" altLang="en-US" sz="2400" dirty="0">
                <a:solidFill>
                  <a:srgbClr val="002060"/>
                </a:solidFill>
                <a:latin typeface="仿宋_GB2312" panose="02010609030101010101" pitchFamily="49" charset="-122"/>
                <a:ea typeface="仿宋_GB2312" panose="02010609030101010101" pitchFamily="49" charset="-122"/>
              </a:rPr>
              <a:t>映像的 </a:t>
            </a:r>
            <a:r>
              <a:rPr lang="en-US" altLang="zh-CN" sz="2400" dirty="0" err="1">
                <a:solidFill>
                  <a:srgbClr val="002060"/>
                </a:solidFill>
                <a:latin typeface="仿宋_GB2312" panose="02010609030101010101" pitchFamily="49" charset="-122"/>
                <a:ea typeface="仿宋_GB2312" panose="02010609030101010101" pitchFamily="49" charset="-122"/>
              </a:rPr>
              <a:t>pflash</a:t>
            </a:r>
            <a:r>
              <a:rPr lang="en-US" altLang="zh-CN" sz="2400" dirty="0">
                <a:solidFill>
                  <a:srgbClr val="002060"/>
                </a:solidFill>
                <a:latin typeface="仿宋_GB2312" panose="02010609030101010101" pitchFamily="49" charset="-122"/>
                <a:ea typeface="仿宋_GB2312" panose="02010609030101010101" pitchFamily="49" charset="-122"/>
              </a:rPr>
              <a:t> </a:t>
            </a:r>
            <a:r>
              <a:rPr lang="zh-CN" altLang="en-US" sz="2400" dirty="0">
                <a:solidFill>
                  <a:srgbClr val="002060"/>
                </a:solidFill>
                <a:latin typeface="仿宋_GB2312" panose="02010609030101010101" pitchFamily="49" charset="-122"/>
                <a:ea typeface="仿宋_GB2312" panose="02010609030101010101" pitchFamily="49" charset="-122"/>
              </a:rPr>
              <a:t>设备。</a:t>
            </a: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r>
              <a:rPr lang="en-US" altLang="zh-CN" sz="2400" dirty="0">
                <a:solidFill>
                  <a:srgbClr val="002060"/>
                </a:solidFill>
                <a:latin typeface="仿宋_GB2312" panose="02010609030101010101" pitchFamily="49" charset="-122"/>
                <a:ea typeface="仿宋_GB2312" panose="02010609030101010101" pitchFamily="49" charset="-122"/>
              </a:rPr>
              <a:t>    </a:t>
            </a:r>
            <a:r>
              <a:rPr lang="zh-CN" altLang="en-US" sz="2400" dirty="0">
                <a:solidFill>
                  <a:srgbClr val="002060"/>
                </a:solidFill>
                <a:latin typeface="仿宋_GB2312" panose="02010609030101010101" pitchFamily="49" charset="-122"/>
                <a:ea typeface="仿宋_GB2312" panose="02010609030101010101" pitchFamily="49" charset="-122"/>
              </a:rPr>
              <a:t>这个 </a:t>
            </a:r>
            <a:r>
              <a:rPr lang="en-US" altLang="zh-CN" sz="2400" dirty="0">
                <a:solidFill>
                  <a:srgbClr val="002060"/>
                </a:solidFill>
                <a:latin typeface="仿宋_GB2312" panose="02010609030101010101" pitchFamily="49" charset="-122"/>
                <a:ea typeface="仿宋_GB2312" panose="02010609030101010101" pitchFamily="49" charset="-122"/>
              </a:rPr>
              <a:t>OVMF </a:t>
            </a:r>
            <a:r>
              <a:rPr lang="zh-CN" altLang="en-US" sz="2400" dirty="0">
                <a:solidFill>
                  <a:srgbClr val="002060"/>
                </a:solidFill>
                <a:latin typeface="仿宋_GB2312" panose="02010609030101010101" pitchFamily="49" charset="-122"/>
                <a:ea typeface="仿宋_GB2312" panose="02010609030101010101" pitchFamily="49" charset="-122"/>
              </a:rPr>
              <a:t>映像不可重入，所以对每个虚拟机实例都建立独立的映像。</a:t>
            </a:r>
          </a:p>
        </p:txBody>
      </p:sp>
      <p:pic>
        <p:nvPicPr>
          <p:cNvPr id="5" name="图片 4" descr="文本&#10;&#10;描述已自动生成">
            <a:extLst>
              <a:ext uri="{FF2B5EF4-FFF2-40B4-BE49-F238E27FC236}">
                <a16:creationId xmlns:a16="http://schemas.microsoft.com/office/drawing/2014/main" id="{DBBD1E07-3F75-BF39-909D-27916BF5A0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5637" y="3550083"/>
            <a:ext cx="6983867" cy="1362426"/>
          </a:xfrm>
          <a:prstGeom prst="rect">
            <a:avLst/>
          </a:prstGeom>
        </p:spPr>
      </p:pic>
      <p:pic>
        <p:nvPicPr>
          <p:cNvPr id="7" name="图片 6" descr="文本&#10;&#10;描述已自动生成">
            <a:extLst>
              <a:ext uri="{FF2B5EF4-FFF2-40B4-BE49-F238E27FC236}">
                <a16:creationId xmlns:a16="http://schemas.microsoft.com/office/drawing/2014/main" id="{CDFE7E56-3F44-AB47-F6CB-DD7C20E606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5637" y="5396706"/>
            <a:ext cx="7034225" cy="988995"/>
          </a:xfrm>
          <a:prstGeom prst="rect">
            <a:avLst/>
          </a:prstGeom>
        </p:spPr>
      </p:pic>
      <p:sp>
        <p:nvSpPr>
          <p:cNvPr id="8" name="文本框 7">
            <a:extLst>
              <a:ext uri="{FF2B5EF4-FFF2-40B4-BE49-F238E27FC236}">
                <a16:creationId xmlns:a16="http://schemas.microsoft.com/office/drawing/2014/main" id="{30724A09-B8D1-B70C-3D70-DED9DE290B85}"/>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https://github.com/brsf11/mugen-riscv/pull/20</a:t>
            </a:r>
            <a:endParaRPr lang="zh-CN" altLang="en-US" dirty="0">
              <a:latin typeface="仿宋_GB2312" panose="02010609030101010101" pitchFamily="49" charset="-122"/>
              <a:ea typeface="仿宋_GB2312" panose="02010609030101010101" pitchFamily="49" charset="-122"/>
            </a:endParaRPr>
          </a:p>
        </p:txBody>
      </p:sp>
      <p:sp>
        <p:nvSpPr>
          <p:cNvPr id="10" name="文本框 9">
            <a:extLst>
              <a:ext uri="{FF2B5EF4-FFF2-40B4-BE49-F238E27FC236}">
                <a16:creationId xmlns:a16="http://schemas.microsoft.com/office/drawing/2014/main" id="{60A5D2ED-9B66-0642-565A-B85476E223FD}"/>
              </a:ext>
            </a:extLst>
          </p:cNvPr>
          <p:cNvSpPr txBox="1"/>
          <p:nvPr/>
        </p:nvSpPr>
        <p:spPr>
          <a:xfrm>
            <a:off x="838200" y="1164876"/>
            <a:ext cx="10251304" cy="461665"/>
          </a:xfrm>
          <a:prstGeom prst="rect">
            <a:avLst/>
          </a:prstGeom>
          <a:noFill/>
        </p:spPr>
        <p:txBody>
          <a:bodyPr wrap="square">
            <a:spAutoFit/>
          </a:bodyPr>
          <a:lstStyle/>
          <a:p>
            <a:r>
              <a:rPr kumimoji="0" lang="zh-CN" altLang="en-US"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 在 </a:t>
            </a:r>
            <a:r>
              <a:rPr kumimoji="0" lang="en-US" altLang="zh-CN" sz="2400" b="0" i="0" u="none" strike="noStrike" kern="1200" cap="none" spc="0" normalizeH="0" baseline="0" noProof="0" dirty="0" err="1">
                <a:ln>
                  <a:noFill/>
                </a:ln>
                <a:solidFill>
                  <a:prstClr val="black"/>
                </a:solidFill>
                <a:effectLst/>
                <a:uLnTx/>
                <a:uFillTx/>
                <a:latin typeface="仿宋_GB2312" panose="02010609030101010101" pitchFamily="49" charset="-122"/>
                <a:ea typeface="仿宋_GB2312" panose="02010609030101010101" pitchFamily="49" charset="-122"/>
                <a:cs typeface="+mn-cs"/>
              </a:rPr>
              <a:t>openEuler</a:t>
            </a:r>
            <a:r>
              <a:rPr kumimoji="0" lang="en-US" altLang="zh-CN"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 </a:t>
            </a:r>
            <a:r>
              <a:rPr kumimoji="0" lang="zh-CN" altLang="en-US"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上游释出的 </a:t>
            </a:r>
            <a:r>
              <a:rPr kumimoji="0" lang="en-US" altLang="zh-CN"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x86 QEMU </a:t>
            </a:r>
            <a:r>
              <a:rPr kumimoji="0" lang="zh-CN" altLang="en-US"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镜像需要以 </a:t>
            </a:r>
            <a:r>
              <a:rPr kumimoji="0" lang="en-US" altLang="zh-CN"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UEFI </a:t>
            </a:r>
            <a:r>
              <a:rPr kumimoji="0" lang="zh-CN" altLang="en-US" sz="2400" b="0" i="0" u="none" strike="noStrike" kern="1200" cap="none" spc="0" normalizeH="0" baseline="0" noProof="0" dirty="0">
                <a:ln>
                  <a:noFill/>
                </a:ln>
                <a:solidFill>
                  <a:prstClr val="black"/>
                </a:solidFill>
                <a:effectLst/>
                <a:uLnTx/>
                <a:uFillTx/>
                <a:latin typeface="仿宋_GB2312" panose="02010609030101010101" pitchFamily="49" charset="-122"/>
                <a:ea typeface="仿宋_GB2312" panose="02010609030101010101" pitchFamily="49" charset="-122"/>
                <a:cs typeface="+mn-cs"/>
              </a:rPr>
              <a:t>模式启动。</a:t>
            </a:r>
            <a:endParaRPr lang="zh-CN" altLang="en-US" dirty="0"/>
          </a:p>
        </p:txBody>
      </p:sp>
      <p:sp>
        <p:nvSpPr>
          <p:cNvPr id="11" name="标题 1">
            <a:extLst>
              <a:ext uri="{FF2B5EF4-FFF2-40B4-BE49-F238E27FC236}">
                <a16:creationId xmlns:a16="http://schemas.microsoft.com/office/drawing/2014/main" id="{5A0D8253-A713-4964-5798-C610F76EF8E7}"/>
              </a:ext>
            </a:extLst>
          </p:cNvPr>
          <p:cNvSpPr txBox="1">
            <a:spLocks/>
          </p:cNvSpPr>
          <p:nvPr/>
        </p:nvSpPr>
        <p:spPr>
          <a:xfrm>
            <a:off x="838200" y="178325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002060"/>
                </a:solidFill>
                <a:latin typeface="黑体" panose="02010609060101010101" pitchFamily="49" charset="-122"/>
                <a:ea typeface="黑体" panose="02010609060101010101" pitchFamily="49" charset="-122"/>
              </a:rPr>
              <a:t>添加 </a:t>
            </a:r>
            <a:r>
              <a:rPr lang="en-US" altLang="zh-CN" sz="3200" dirty="0">
                <a:solidFill>
                  <a:srgbClr val="002060"/>
                </a:solidFill>
                <a:latin typeface="黑体" panose="02010609060101010101" pitchFamily="49" charset="-122"/>
                <a:ea typeface="黑体" panose="02010609060101010101" pitchFamily="49" charset="-122"/>
              </a:rPr>
              <a:t>UEFI </a:t>
            </a:r>
            <a:r>
              <a:rPr lang="zh-CN" altLang="en-US" sz="3200" dirty="0">
                <a:solidFill>
                  <a:srgbClr val="002060"/>
                </a:solidFill>
                <a:latin typeface="黑体" panose="02010609060101010101" pitchFamily="49" charset="-122"/>
                <a:ea typeface="黑体" panose="02010609060101010101" pitchFamily="49" charset="-122"/>
              </a:rPr>
              <a:t>启动支持</a:t>
            </a:r>
          </a:p>
        </p:txBody>
      </p:sp>
    </p:spTree>
    <p:extLst>
      <p:ext uri="{BB962C8B-B14F-4D97-AF65-F5344CB8AC3E}">
        <p14:creationId xmlns:p14="http://schemas.microsoft.com/office/powerpoint/2010/main" val="1681835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315143"/>
            <a:ext cx="4312534" cy="5542857"/>
          </a:xfrm>
        </p:spPr>
        <p:txBody>
          <a:bodyPr>
            <a:normAutofit lnSpcReduction="10000"/>
          </a:bodyPr>
          <a:lstStyle/>
          <a:p>
            <a:pPr marL="0" indent="0">
              <a:buNone/>
            </a:pPr>
            <a:r>
              <a:rPr lang="zh-CN" altLang="en-US" sz="2800" dirty="0">
                <a:latin typeface="仿宋_GB2312" panose="02010609030101010101" pitchFamily="49" charset="-122"/>
                <a:ea typeface="仿宋_GB2312" panose="02010609030101010101" pitchFamily="49" charset="-122"/>
              </a:rPr>
              <a:t>    自动化测试套件依赖 </a:t>
            </a:r>
            <a:r>
              <a:rPr lang="en-US" altLang="zh-CN" sz="2800" dirty="0" err="1">
                <a:latin typeface="仿宋_GB2312" panose="02010609030101010101" pitchFamily="49" charset="-122"/>
                <a:ea typeface="仿宋_GB2312" panose="02010609030101010101" pitchFamily="49" charset="-122"/>
              </a:rPr>
              <a:t>ssh</a:t>
            </a:r>
            <a:r>
              <a:rPr lang="en-US" altLang="zh-CN" sz="2800" dirty="0">
                <a:latin typeface="仿宋_GB2312" panose="02010609030101010101" pitchFamily="49" charset="-122"/>
                <a:ea typeface="仿宋_GB2312" panose="02010609030101010101" pitchFamily="49" charset="-122"/>
              </a:rPr>
              <a:t> </a:t>
            </a:r>
            <a:r>
              <a:rPr lang="zh-CN" altLang="en-US" sz="2800" dirty="0">
                <a:latin typeface="仿宋_GB2312" panose="02010609030101010101" pitchFamily="49" charset="-122"/>
                <a:ea typeface="仿宋_GB2312" panose="02010609030101010101" pitchFamily="49" charset="-122"/>
              </a:rPr>
              <a:t>来对测试机进行控制，但是 </a:t>
            </a:r>
            <a:r>
              <a:rPr lang="en-US" altLang="zh-CN" sz="2800" dirty="0" err="1">
                <a:latin typeface="仿宋_GB2312" panose="02010609030101010101" pitchFamily="49" charset="-122"/>
                <a:ea typeface="仿宋_GB2312" panose="02010609030101010101" pitchFamily="49" charset="-122"/>
              </a:rPr>
              <a:t>ssh</a:t>
            </a:r>
            <a:r>
              <a:rPr lang="en-US" altLang="zh-CN" sz="2800" dirty="0">
                <a:latin typeface="仿宋_GB2312" panose="02010609030101010101" pitchFamily="49" charset="-122"/>
                <a:ea typeface="仿宋_GB2312" panose="02010609030101010101" pitchFamily="49" charset="-122"/>
              </a:rPr>
              <a:t> </a:t>
            </a:r>
            <a:r>
              <a:rPr lang="zh-CN" altLang="en-US" sz="2800" dirty="0">
                <a:latin typeface="仿宋_GB2312" panose="02010609030101010101" pitchFamily="49" charset="-122"/>
                <a:ea typeface="仿宋_GB2312" panose="02010609030101010101" pitchFamily="49" charset="-122"/>
              </a:rPr>
              <a:t>因为各种原因坏掉了。</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测试套遇到意外情况</a:t>
            </a:r>
            <a:endParaRPr lang="en-US" altLang="zh-CN" sz="2400" dirty="0">
              <a:latin typeface="仿宋_GB2312" panose="02010609030101010101" pitchFamily="49" charset="-122"/>
              <a:ea typeface="仿宋_GB2312" panose="02010609030101010101" pitchFamily="49" charset="-122"/>
            </a:endParaRPr>
          </a:p>
          <a:p>
            <a:pPr marL="0" indent="0">
              <a:lnSpc>
                <a:spcPct val="100000"/>
              </a:lnSpc>
              <a:buNone/>
            </a:pPr>
            <a:r>
              <a:rPr lang="zh-CN" altLang="en-US" sz="2400" dirty="0">
                <a:latin typeface="仿宋_GB2312" panose="02010609030101010101" pitchFamily="49" charset="-122"/>
                <a:ea typeface="仿宋_GB2312" panose="02010609030101010101" pitchFamily="49" charset="-122"/>
              </a:rPr>
              <a:t>    由于软件包问题，测试套对环境进行了还原但是失败了</a:t>
            </a:r>
            <a:endParaRPr lang="en-US" altLang="zh-CN" sz="2400" dirty="0">
              <a:latin typeface="仿宋_GB2312" panose="02010609030101010101" pitchFamily="49" charset="-122"/>
              <a:ea typeface="仿宋_GB2312" panose="02010609030101010101" pitchFamily="49" charset="-122"/>
            </a:endParaRPr>
          </a:p>
          <a:p>
            <a:pPr marL="0" indent="0">
              <a:lnSpc>
                <a:spcPct val="100000"/>
              </a:lnSpc>
              <a:buNone/>
            </a:pPr>
            <a:endParaRPr lang="en-US" altLang="zh-CN" sz="2400" dirty="0">
              <a:latin typeface="仿宋_GB2312" panose="02010609030101010101" pitchFamily="49" charset="-122"/>
              <a:ea typeface="仿宋_GB2312" panose="02010609030101010101" pitchFamily="49" charset="-122"/>
            </a:endParaRPr>
          </a:p>
          <a:p>
            <a:r>
              <a:rPr lang="zh-CN" altLang="en-US" dirty="0">
                <a:latin typeface="黑体" panose="02010609060101010101" pitchFamily="49" charset="-122"/>
                <a:ea typeface="黑体" panose="02010609060101010101" pitchFamily="49" charset="-122"/>
              </a:rPr>
              <a:t>测试套编写不合理</a:t>
            </a:r>
            <a:endParaRPr lang="en-US" altLang="zh-CN" dirty="0">
              <a:latin typeface="黑体" panose="02010609060101010101" pitchFamily="49" charset="-122"/>
              <a:ea typeface="黑体" panose="0201060906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一些测试用例会重启或停止 </a:t>
            </a:r>
            <a:r>
              <a:rPr lang="en-US" altLang="zh-CN" sz="2400" dirty="0" err="1">
                <a:latin typeface="仿宋_GB2312" panose="02010609030101010101" pitchFamily="49" charset="-122"/>
                <a:ea typeface="仿宋_GB2312" panose="02010609030101010101" pitchFamily="49" charset="-122"/>
              </a:rPr>
              <a:t>sshd</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或调用防火墙阻止 </a:t>
            </a:r>
            <a:r>
              <a:rPr lang="en-US" altLang="zh-CN" sz="2400" dirty="0">
                <a:latin typeface="仿宋_GB2312" panose="02010609030101010101" pitchFamily="49" charset="-122"/>
                <a:ea typeface="仿宋_GB2312" panose="02010609030101010101" pitchFamily="49" charset="-122"/>
              </a:rPr>
              <a:t>22 </a:t>
            </a:r>
            <a:r>
              <a:rPr lang="zh-CN" altLang="en-US" sz="2400" dirty="0">
                <a:latin typeface="仿宋_GB2312" panose="02010609030101010101" pitchFamily="49" charset="-122"/>
                <a:ea typeface="仿宋_GB2312" panose="02010609030101010101" pitchFamily="49" charset="-122"/>
              </a:rPr>
              <a:t>端口流量。</a:t>
            </a:r>
          </a:p>
        </p:txBody>
      </p:sp>
      <p:grpSp>
        <p:nvGrpSpPr>
          <p:cNvPr id="8" name="组合 7">
            <a:extLst>
              <a:ext uri="{FF2B5EF4-FFF2-40B4-BE49-F238E27FC236}">
                <a16:creationId xmlns:a16="http://schemas.microsoft.com/office/drawing/2014/main" id="{FDA941CE-0A33-BD44-65AD-4373EAD334FA}"/>
              </a:ext>
            </a:extLst>
          </p:cNvPr>
          <p:cNvGrpSpPr/>
          <p:nvPr/>
        </p:nvGrpSpPr>
        <p:grpSpPr>
          <a:xfrm>
            <a:off x="5696762" y="1315143"/>
            <a:ext cx="6495238" cy="5542857"/>
            <a:chOff x="5696762" y="1315143"/>
            <a:chExt cx="6495238" cy="5542857"/>
          </a:xfrm>
        </p:grpSpPr>
        <p:pic>
          <p:nvPicPr>
            <p:cNvPr id="6" name="图片 5" descr="图形用户界面, 文本&#10;&#10;描述已自动生成">
              <a:extLst>
                <a:ext uri="{FF2B5EF4-FFF2-40B4-BE49-F238E27FC236}">
                  <a16:creationId xmlns:a16="http://schemas.microsoft.com/office/drawing/2014/main" id="{42FED876-315D-EEDC-BD5B-201033260F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62" y="1315143"/>
              <a:ext cx="6495238" cy="5542857"/>
            </a:xfrm>
            <a:prstGeom prst="rect">
              <a:avLst/>
            </a:prstGeom>
          </p:spPr>
        </p:pic>
        <p:sp>
          <p:nvSpPr>
            <p:cNvPr id="7" name="矩形: 圆角 6">
              <a:extLst>
                <a:ext uri="{FF2B5EF4-FFF2-40B4-BE49-F238E27FC236}">
                  <a16:creationId xmlns:a16="http://schemas.microsoft.com/office/drawing/2014/main" id="{7D087B2F-10A9-AA4A-DA79-F66E7BB6F112}"/>
                </a:ext>
              </a:extLst>
            </p:cNvPr>
            <p:cNvSpPr/>
            <p:nvPr/>
          </p:nvSpPr>
          <p:spPr>
            <a:xfrm>
              <a:off x="10613985" y="1898248"/>
              <a:ext cx="1006997" cy="1145894"/>
            </a:xfrm>
            <a:prstGeom prst="roundRect">
              <a:avLst/>
            </a:prstGeom>
            <a:solidFill>
              <a:srgbClr val="3A3E3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482981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4351338"/>
          </a:xfrm>
        </p:spPr>
        <p:txBody>
          <a:bodyPr>
            <a:normAutofit/>
          </a:bodyPr>
          <a:lstStyle/>
          <a:p>
            <a:r>
              <a:rPr lang="zh-CN" altLang="en-US" dirty="0">
                <a:latin typeface="黑体" panose="02010609060101010101" pitchFamily="49" charset="-122"/>
                <a:ea typeface="黑体" panose="02010609060101010101" pitchFamily="49" charset="-122"/>
              </a:rPr>
              <a:t>测试套编写不合理</a:t>
            </a:r>
            <a:endParaRPr lang="en-US" altLang="zh-CN" dirty="0">
              <a:latin typeface="黑体" panose="02010609060101010101" pitchFamily="49" charset="-122"/>
              <a:ea typeface="黑体" panose="0201060906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也有比如在测试 </a:t>
            </a:r>
            <a:r>
              <a:rPr lang="en-US" altLang="zh-CN" sz="2400" dirty="0" err="1">
                <a:latin typeface="仿宋_GB2312" panose="02010609030101010101" pitchFamily="49" charset="-122"/>
                <a:ea typeface="仿宋_GB2312" panose="02010609030101010101" pitchFamily="49" charset="-122"/>
              </a:rPr>
              <a:t>systemd</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时，不仅 </a:t>
            </a:r>
            <a:r>
              <a:rPr lang="en-US" altLang="zh-CN" sz="2400" dirty="0" err="1">
                <a:latin typeface="仿宋_GB2312" panose="02010609030101010101" pitchFamily="49" charset="-122"/>
                <a:ea typeface="仿宋_GB2312" panose="02010609030101010101" pitchFamily="49" charset="-122"/>
              </a:rPr>
              <a:t>ssh</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挂了，串口终端也进入 </a:t>
            </a:r>
            <a:r>
              <a:rPr lang="en-US" altLang="zh-CN" sz="2400" dirty="0">
                <a:latin typeface="仿宋_GB2312" panose="02010609030101010101" pitchFamily="49" charset="-122"/>
                <a:ea typeface="仿宋_GB2312" panose="02010609030101010101" pitchFamily="49" charset="-122"/>
              </a:rPr>
              <a:t>rescue mode </a:t>
            </a:r>
            <a:r>
              <a:rPr lang="zh-CN" altLang="en-US" sz="2400" dirty="0">
                <a:latin typeface="仿宋_GB2312" panose="02010609030101010101" pitchFamily="49" charset="-122"/>
                <a:ea typeface="仿宋_GB2312" panose="02010609030101010101" pitchFamily="49" charset="-122"/>
              </a:rPr>
              <a:t>。但实际上虚拟机本身运行是正常的，如果提前 </a:t>
            </a:r>
            <a:r>
              <a:rPr lang="en-US" altLang="zh-CN" sz="2400" dirty="0" err="1">
                <a:latin typeface="仿宋_GB2312" panose="02010609030101010101" pitchFamily="49" charset="-122"/>
                <a:ea typeface="仿宋_GB2312" panose="02010609030101010101" pitchFamily="49" charset="-122"/>
              </a:rPr>
              <a:t>ssh</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进去是可以拿到测试日志的。</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p:txBody>
      </p:sp>
      <p:pic>
        <p:nvPicPr>
          <p:cNvPr id="5" name="图片 4" descr="电脑屏幕的照片&#10;&#10;描述已自动生成">
            <a:extLst>
              <a:ext uri="{FF2B5EF4-FFF2-40B4-BE49-F238E27FC236}">
                <a16:creationId xmlns:a16="http://schemas.microsoft.com/office/drawing/2014/main" id="{90C8B666-5A4C-0CC3-D755-D3B33BF4D1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3975" y="3059101"/>
            <a:ext cx="8218025" cy="3798899"/>
          </a:xfrm>
          <a:prstGeom prst="rect">
            <a:avLst/>
          </a:prstGeom>
        </p:spPr>
      </p:pic>
      <p:pic>
        <p:nvPicPr>
          <p:cNvPr id="9" name="图片 8" descr="卡通人物&#10;&#10;低可信度描述已自动生成">
            <a:extLst>
              <a:ext uri="{FF2B5EF4-FFF2-40B4-BE49-F238E27FC236}">
                <a16:creationId xmlns:a16="http://schemas.microsoft.com/office/drawing/2014/main" id="{C069A667-FB3B-DDA3-FB97-12F8648D49CA}"/>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0" y="6155251"/>
            <a:ext cx="983848" cy="702749"/>
          </a:xfrm>
          <a:prstGeom prst="rect">
            <a:avLst/>
          </a:prstGeom>
        </p:spPr>
      </p:pic>
    </p:spTree>
    <p:extLst>
      <p:ext uri="{BB962C8B-B14F-4D97-AF65-F5344CB8AC3E}">
        <p14:creationId xmlns:p14="http://schemas.microsoft.com/office/powerpoint/2010/main" val="7035188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4351338"/>
          </a:xfrm>
        </p:spPr>
        <p:txBody>
          <a:bodyPr>
            <a:normAutofit/>
          </a:bodyPr>
          <a:lstStyle/>
          <a:p>
            <a:r>
              <a:rPr lang="zh-CN" altLang="en-US" dirty="0">
                <a:solidFill>
                  <a:srgbClr val="002060"/>
                </a:solidFill>
                <a:latin typeface="黑体" panose="02010609060101010101" pitchFamily="49" charset="-122"/>
                <a:ea typeface="黑体" panose="02010609060101010101" pitchFamily="49" charset="-122"/>
              </a:rPr>
              <a:t>对 </a:t>
            </a:r>
            <a:r>
              <a:rPr lang="en-US" altLang="zh-CN" dirty="0" err="1">
                <a:solidFill>
                  <a:srgbClr val="002060"/>
                </a:solidFill>
                <a:latin typeface="黑体" panose="02010609060101010101" pitchFamily="49" charset="-122"/>
                <a:ea typeface="黑体" panose="02010609060101010101" pitchFamily="49" charset="-122"/>
              </a:rPr>
              <a:t>mugen</a:t>
            </a:r>
            <a:r>
              <a:rPr lang="en-US" altLang="zh-CN" dirty="0">
                <a:solidFill>
                  <a:srgbClr val="002060"/>
                </a:solidFill>
                <a:latin typeface="黑体" panose="02010609060101010101" pitchFamily="49" charset="-122"/>
                <a:ea typeface="黑体" panose="02010609060101010101" pitchFamily="49" charset="-122"/>
              </a:rPr>
              <a:t> </a:t>
            </a:r>
            <a:r>
              <a:rPr lang="zh-CN" altLang="en-US" dirty="0">
                <a:solidFill>
                  <a:srgbClr val="002060"/>
                </a:solidFill>
                <a:latin typeface="黑体" panose="02010609060101010101" pitchFamily="49" charset="-122"/>
                <a:ea typeface="黑体" panose="02010609060101010101" pitchFamily="49" charset="-122"/>
              </a:rPr>
              <a:t>用例进行修复</a:t>
            </a:r>
            <a:endParaRPr lang="en-US" altLang="zh-CN" dirty="0">
              <a:solidFill>
                <a:srgbClr val="002060"/>
              </a:solidFill>
              <a:latin typeface="黑体" panose="02010609060101010101" pitchFamily="49" charset="-122"/>
              <a:ea typeface="黑体" panose="02010609060101010101" pitchFamily="49" charset="-122"/>
            </a:endParaRPr>
          </a:p>
          <a:p>
            <a:pPr marL="914400" lvl="1" indent="-457200">
              <a:buFont typeface="+mj-lt"/>
              <a:buAutoNum type="arabicPeriod"/>
            </a:pPr>
            <a:r>
              <a:rPr lang="zh-CN" altLang="en-US" dirty="0">
                <a:solidFill>
                  <a:srgbClr val="002060"/>
                </a:solidFill>
                <a:latin typeface="楷体_GB2312" panose="02010609030101010101" pitchFamily="49" charset="-122"/>
                <a:ea typeface="楷体_GB2312" panose="02010609030101010101" pitchFamily="49" charset="-122"/>
              </a:rPr>
              <a:t>单独维护 </a:t>
            </a:r>
            <a:r>
              <a:rPr lang="en-US" altLang="zh-CN" dirty="0">
                <a:solidFill>
                  <a:srgbClr val="002060"/>
                </a:solidFill>
                <a:latin typeface="楷体_GB2312" panose="02010609030101010101" pitchFamily="49" charset="-122"/>
                <a:ea typeface="楷体_GB2312" panose="02010609030101010101" pitchFamily="49" charset="-122"/>
              </a:rPr>
              <a:t>RISC-V </a:t>
            </a:r>
            <a:r>
              <a:rPr lang="zh-CN" altLang="en-US" dirty="0">
                <a:solidFill>
                  <a:srgbClr val="002060"/>
                </a:solidFill>
                <a:latin typeface="楷体_GB2312" panose="02010609030101010101" pitchFamily="49" charset="-122"/>
                <a:ea typeface="楷体_GB2312" panose="02010609030101010101" pitchFamily="49" charset="-122"/>
              </a:rPr>
              <a:t>的 </a:t>
            </a:r>
            <a:r>
              <a:rPr lang="en-US" altLang="zh-CN" dirty="0">
                <a:solidFill>
                  <a:srgbClr val="002060"/>
                </a:solidFill>
                <a:latin typeface="楷体_GB2312" panose="02010609030101010101" pitchFamily="49" charset="-122"/>
                <a:ea typeface="楷体_GB2312" panose="02010609030101010101" pitchFamily="49" charset="-122"/>
              </a:rPr>
              <a:t>patch</a:t>
            </a:r>
          </a:p>
          <a:p>
            <a:pPr marL="914400" lvl="1" indent="-457200">
              <a:buFont typeface="+mj-lt"/>
              <a:buAutoNum type="arabicPeriod"/>
            </a:pPr>
            <a:r>
              <a:rPr lang="zh-CN" altLang="en-US" dirty="0">
                <a:solidFill>
                  <a:srgbClr val="002060"/>
                </a:solidFill>
                <a:latin typeface="楷体_GB2312" panose="02010609030101010101" pitchFamily="49" charset="-122"/>
                <a:ea typeface="楷体_GB2312" panose="02010609030101010101" pitchFamily="49" charset="-122"/>
              </a:rPr>
              <a:t>向上游提交修复</a:t>
            </a:r>
            <a:endParaRPr lang="en-US" altLang="zh-CN" dirty="0">
              <a:solidFill>
                <a:srgbClr val="002060"/>
              </a:solidFill>
              <a:latin typeface="楷体_GB2312" panose="02010609030101010101" pitchFamily="49" charset="-122"/>
              <a:ea typeface="楷体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更倾向于 </a:t>
            </a:r>
            <a:r>
              <a:rPr lang="en-US" altLang="zh-CN" sz="2400" dirty="0">
                <a:solidFill>
                  <a:srgbClr val="002060"/>
                </a:solidFill>
                <a:latin typeface="仿宋_GB2312" panose="02010609030101010101" pitchFamily="49" charset="-122"/>
                <a:ea typeface="仿宋_GB2312" panose="02010609030101010101" pitchFamily="49" charset="-122"/>
              </a:rPr>
              <a:t>2 </a:t>
            </a:r>
            <a:r>
              <a:rPr lang="zh-CN" altLang="en-US" sz="2400" dirty="0">
                <a:solidFill>
                  <a:srgbClr val="002060"/>
                </a:solidFill>
                <a:latin typeface="仿宋_GB2312" panose="02010609030101010101" pitchFamily="49" charset="-122"/>
                <a:ea typeface="仿宋_GB2312" panose="02010609030101010101" pitchFamily="49" charset="-122"/>
              </a:rPr>
              <a:t>向上游提交适配。该工作还处在初期，还需要进一步沟通，提交的修复暂时没有合并。</a:t>
            </a:r>
            <a:endParaRPr lang="en-US" altLang="zh-CN" dirty="0">
              <a:solidFill>
                <a:srgbClr val="002060"/>
              </a:solidFill>
              <a:latin typeface="黑体" panose="02010609060101010101" pitchFamily="49" charset="-122"/>
              <a:ea typeface="黑体" panose="02010609060101010101" pitchFamily="49" charset="-122"/>
            </a:endParaRPr>
          </a:p>
        </p:txBody>
      </p:sp>
      <p:sp>
        <p:nvSpPr>
          <p:cNvPr id="4" name="文本框 3">
            <a:extLst>
              <a:ext uri="{FF2B5EF4-FFF2-40B4-BE49-F238E27FC236}">
                <a16:creationId xmlns:a16="http://schemas.microsoft.com/office/drawing/2014/main" id="{1B95E989-004E-163B-D6A7-F23823E2CDAA}"/>
              </a:ext>
            </a:extLst>
          </p:cNvPr>
          <p:cNvSpPr txBox="1"/>
          <p:nvPr/>
        </p:nvSpPr>
        <p:spPr>
          <a:xfrm>
            <a:off x="6929021" y="6211669"/>
            <a:ext cx="5262979" cy="646331"/>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https://gitee.com/openeuler/mugen/pulls/1992</a:t>
            </a:r>
          </a:p>
          <a:p>
            <a:r>
              <a:rPr lang="en-US" altLang="zh-CN" dirty="0">
                <a:latin typeface="仿宋_GB2312" panose="02010609030101010101" pitchFamily="49" charset="-122"/>
                <a:ea typeface="仿宋_GB2312" panose="02010609030101010101" pitchFamily="49" charset="-122"/>
              </a:rPr>
              <a:t>https://gitee.com/openeuler/mugen/pulls/1993</a:t>
            </a:r>
            <a:endParaRPr lang="zh-CN" altLang="en-US" dirty="0">
              <a:latin typeface="仿宋_GB2312" panose="02010609030101010101" pitchFamily="49" charset="-122"/>
              <a:ea typeface="仿宋_GB2312" panose="02010609030101010101" pitchFamily="49" charset="-122"/>
            </a:endParaRPr>
          </a:p>
        </p:txBody>
      </p:sp>
      <p:pic>
        <p:nvPicPr>
          <p:cNvPr id="5" name="图片 4" descr="卡通人物&#10;&#10;低可信度描述已自动生成">
            <a:extLst>
              <a:ext uri="{FF2B5EF4-FFF2-40B4-BE49-F238E27FC236}">
                <a16:creationId xmlns:a16="http://schemas.microsoft.com/office/drawing/2014/main" id="{60E4D4BA-E66B-7387-3BA5-8B1C42B30118}"/>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flipH="1">
            <a:off x="0" y="6155251"/>
            <a:ext cx="983848" cy="702749"/>
          </a:xfrm>
          <a:prstGeom prst="rect">
            <a:avLst/>
          </a:prstGeom>
        </p:spPr>
      </p:pic>
    </p:spTree>
    <p:extLst>
      <p:ext uri="{BB962C8B-B14F-4D97-AF65-F5344CB8AC3E}">
        <p14:creationId xmlns:p14="http://schemas.microsoft.com/office/powerpoint/2010/main" val="2158358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4351338"/>
          </a:xfrm>
        </p:spPr>
        <p:txBody>
          <a:bodyPr>
            <a:normAutofit/>
          </a:bodyPr>
          <a:lstStyle/>
          <a:p>
            <a:r>
              <a:rPr lang="zh-CN" altLang="en-US" dirty="0">
                <a:latin typeface="黑体" panose="02010609060101010101" pitchFamily="49" charset="-122"/>
                <a:ea typeface="黑体" panose="02010609060101010101" pitchFamily="49" charset="-122"/>
              </a:rPr>
              <a:t>虚拟机没有正常启动</a:t>
            </a:r>
            <a:endParaRPr lang="en-US" altLang="zh-CN" dirty="0">
              <a:latin typeface="黑体" panose="02010609060101010101" pitchFamily="49" charset="-122"/>
              <a:ea typeface="黑体" panose="0201060906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当时 </a:t>
            </a:r>
            <a:r>
              <a:rPr lang="en-US" altLang="zh-CN" sz="2400" dirty="0">
                <a:latin typeface="仿宋_GB2312" panose="02010609030101010101" pitchFamily="49" charset="-122"/>
                <a:ea typeface="仿宋_GB2312" panose="02010609030101010101" pitchFamily="49" charset="-122"/>
              </a:rPr>
              <a:t>QEMU </a:t>
            </a:r>
            <a:r>
              <a:rPr lang="zh-CN" altLang="en-US" sz="2400" dirty="0">
                <a:latin typeface="仿宋_GB2312" panose="02010609030101010101" pitchFamily="49" charset="-122"/>
                <a:ea typeface="仿宋_GB2312" panose="02010609030101010101" pitchFamily="49" charset="-122"/>
              </a:rPr>
              <a:t>进程启动后无法 </a:t>
            </a:r>
            <a:r>
              <a:rPr lang="en-US" altLang="zh-CN" sz="2400" dirty="0" err="1">
                <a:latin typeface="仿宋_GB2312" panose="02010609030101010101" pitchFamily="49" charset="-122"/>
                <a:ea typeface="仿宋_GB2312" panose="02010609030101010101" pitchFamily="49" charset="-122"/>
              </a:rPr>
              <a:t>ssh</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上， </a:t>
            </a:r>
            <a:r>
              <a:rPr lang="en-US" altLang="zh-CN" sz="2400" dirty="0" err="1">
                <a:latin typeface="仿宋_GB2312" panose="02010609030101010101" pitchFamily="49" charset="-122"/>
                <a:ea typeface="仿宋_GB2312" panose="02010609030101010101" pitchFamily="49" charset="-122"/>
              </a:rPr>
              <a:t>htop</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观察发现进程占用内存较少也没有波动。</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p:txBody>
      </p:sp>
      <p:grpSp>
        <p:nvGrpSpPr>
          <p:cNvPr id="8" name="组合 7">
            <a:extLst>
              <a:ext uri="{FF2B5EF4-FFF2-40B4-BE49-F238E27FC236}">
                <a16:creationId xmlns:a16="http://schemas.microsoft.com/office/drawing/2014/main" id="{0E61A149-5471-6DAE-8B07-6F998429E7C1}"/>
              </a:ext>
            </a:extLst>
          </p:cNvPr>
          <p:cNvGrpSpPr/>
          <p:nvPr/>
        </p:nvGrpSpPr>
        <p:grpSpPr>
          <a:xfrm>
            <a:off x="636871" y="3199704"/>
            <a:ext cx="10918257" cy="3010113"/>
            <a:chOff x="636871" y="3199704"/>
            <a:chExt cx="10918257" cy="3010113"/>
          </a:xfrm>
        </p:grpSpPr>
        <p:pic>
          <p:nvPicPr>
            <p:cNvPr id="6" name="图片 5" descr="图片包含 日历&#10;&#10;描述已自动生成">
              <a:extLst>
                <a:ext uri="{FF2B5EF4-FFF2-40B4-BE49-F238E27FC236}">
                  <a16:creationId xmlns:a16="http://schemas.microsoft.com/office/drawing/2014/main" id="{6782F531-6DAA-F352-3ECF-74D5A2B57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871" y="3199704"/>
              <a:ext cx="10918257" cy="3010113"/>
            </a:xfrm>
            <a:prstGeom prst="rect">
              <a:avLst/>
            </a:prstGeom>
          </p:spPr>
        </p:pic>
        <p:sp>
          <p:nvSpPr>
            <p:cNvPr id="7" name="矩形 6">
              <a:extLst>
                <a:ext uri="{FF2B5EF4-FFF2-40B4-BE49-F238E27FC236}">
                  <a16:creationId xmlns:a16="http://schemas.microsoft.com/office/drawing/2014/main" id="{B69FA8E3-41A9-6F53-3758-8306FE86F491}"/>
                </a:ext>
              </a:extLst>
            </p:cNvPr>
            <p:cNvSpPr/>
            <p:nvPr/>
          </p:nvSpPr>
          <p:spPr>
            <a:xfrm>
              <a:off x="6724891" y="4375231"/>
              <a:ext cx="682906" cy="826805"/>
            </a:xfrm>
            <a:prstGeom prst="rect">
              <a:avLst/>
            </a:prstGeom>
            <a:solidFill>
              <a:srgbClr val="3A3D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86400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4351338"/>
          </a:xfrm>
        </p:spPr>
        <p:txBody>
          <a:bodyPr>
            <a:normAutofit/>
          </a:bodyPr>
          <a:lstStyle/>
          <a:p>
            <a:r>
              <a:rPr lang="zh-CN" altLang="en-US" dirty="0">
                <a:latin typeface="黑体" panose="02010609060101010101" pitchFamily="49" charset="-122"/>
                <a:ea typeface="黑体" panose="02010609060101010101" pitchFamily="49" charset="-122"/>
              </a:rPr>
              <a:t>虚拟机没有正常启动</a:t>
            </a:r>
            <a:endParaRPr lang="en-US" altLang="zh-CN" dirty="0">
              <a:latin typeface="黑体" panose="02010609060101010101" pitchFamily="49" charset="-122"/>
              <a:ea typeface="黑体" panose="0201060906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之后尝试向 </a:t>
            </a:r>
            <a:r>
              <a:rPr lang="en-US" altLang="zh-CN" sz="2400" dirty="0">
                <a:latin typeface="Consolas" panose="020B0609020204030204" pitchFamily="49" charset="0"/>
                <a:ea typeface="仿宋_GB2312" panose="02010609030101010101" pitchFamily="49" charset="-122"/>
              </a:rPr>
              <a:t>qemu_test.py</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发送 </a:t>
            </a:r>
            <a:r>
              <a:rPr lang="en-US" altLang="zh-CN" sz="2400" dirty="0">
                <a:latin typeface="Consolas" panose="020B0609020204030204" pitchFamily="49" charset="0"/>
                <a:ea typeface="仿宋_GB2312" panose="02010609030101010101" pitchFamily="49" charset="-122"/>
              </a:rPr>
              <a:t>SIGTERM</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信号，随后 </a:t>
            </a:r>
            <a:r>
              <a:rPr lang="en-US" altLang="zh-CN" sz="2400" dirty="0">
                <a:latin typeface="仿宋_GB2312" panose="02010609030101010101" pitchFamily="49" charset="-122"/>
                <a:ea typeface="仿宋_GB2312" panose="02010609030101010101" pitchFamily="49" charset="-122"/>
              </a:rPr>
              <a:t>QEMU </a:t>
            </a:r>
            <a:r>
              <a:rPr lang="zh-CN" altLang="en-US" sz="2400" dirty="0">
                <a:latin typeface="仿宋_GB2312" panose="02010609030101010101" pitchFamily="49" charset="-122"/>
                <a:ea typeface="仿宋_GB2312" panose="02010609030101010101" pitchFamily="49" charset="-122"/>
              </a:rPr>
              <a:t>进程直接挂在 </a:t>
            </a:r>
            <a:r>
              <a:rPr lang="en-US" altLang="zh-CN" sz="2400" dirty="0" err="1">
                <a:latin typeface="仿宋_GB2312" panose="02010609030101010101" pitchFamily="49" charset="-122"/>
                <a:ea typeface="仿宋_GB2312" panose="02010609030101010101" pitchFamily="49" charset="-122"/>
              </a:rPr>
              <a:t>init</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下。此时 </a:t>
            </a:r>
            <a:r>
              <a:rPr lang="en-US" altLang="zh-CN" sz="2400" dirty="0">
                <a:latin typeface="仿宋_GB2312" panose="02010609030101010101" pitchFamily="49" charset="-122"/>
                <a:ea typeface="仿宋_GB2312" panose="02010609030101010101" pitchFamily="49" charset="-122"/>
              </a:rPr>
              <a:t>QEMU </a:t>
            </a:r>
            <a:r>
              <a:rPr lang="zh-CN" altLang="en-US" sz="2400" dirty="0">
                <a:latin typeface="仿宋_GB2312" panose="02010609030101010101" pitchFamily="49" charset="-122"/>
                <a:ea typeface="仿宋_GB2312" panose="02010609030101010101" pitchFamily="49" charset="-122"/>
              </a:rPr>
              <a:t>占用的内存开始增加，虚拟机也能够经由 </a:t>
            </a:r>
            <a:r>
              <a:rPr lang="en-US" altLang="zh-CN" sz="2400" dirty="0" err="1">
                <a:latin typeface="仿宋_GB2312" panose="02010609030101010101" pitchFamily="49" charset="-122"/>
                <a:ea typeface="仿宋_GB2312" panose="02010609030101010101" pitchFamily="49" charset="-122"/>
              </a:rPr>
              <a:t>ssh</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连上了。故怀疑这和 </a:t>
            </a:r>
            <a:r>
              <a:rPr lang="en-US" altLang="zh-CN" sz="2400" dirty="0">
                <a:latin typeface="仿宋_GB2312" panose="02010609030101010101" pitchFamily="49" charset="-122"/>
                <a:ea typeface="仿宋_GB2312" panose="02010609030101010101" pitchFamily="49" charset="-122"/>
              </a:rPr>
              <a:t>python </a:t>
            </a:r>
            <a:r>
              <a:rPr lang="en-US" altLang="zh-CN" sz="2400" dirty="0">
                <a:latin typeface="Consolas" panose="020B0609020204030204" pitchFamily="49" charset="0"/>
                <a:ea typeface="仿宋_GB2312" panose="02010609030101010101" pitchFamily="49" charset="-122"/>
              </a:rPr>
              <a:t>subprocess</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相关，具体原因并不清楚。</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p:txBody>
      </p:sp>
      <p:pic>
        <p:nvPicPr>
          <p:cNvPr id="6" name="图片 5" descr="电脑屏幕的照片上有文字&#10;&#10;中度可信度描述已自动生成">
            <a:extLst>
              <a:ext uri="{FF2B5EF4-FFF2-40B4-BE49-F238E27FC236}">
                <a16:creationId xmlns:a16="http://schemas.microsoft.com/office/drawing/2014/main" id="{704520BF-E3DD-74D0-CF25-06992C935D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801" y="3194616"/>
            <a:ext cx="10916397" cy="3009600"/>
          </a:xfrm>
          <a:prstGeom prst="rect">
            <a:avLst/>
          </a:prstGeom>
        </p:spPr>
      </p:pic>
    </p:spTree>
    <p:extLst>
      <p:ext uri="{BB962C8B-B14F-4D97-AF65-F5344CB8AC3E}">
        <p14:creationId xmlns:p14="http://schemas.microsoft.com/office/powerpoint/2010/main" val="13288677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主测试机失联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1" y="1863968"/>
            <a:ext cx="5797062" cy="3759143"/>
          </a:xfrm>
        </p:spPr>
        <p:txBody>
          <a:bodyPr>
            <a:normAutofit/>
          </a:bodyPr>
          <a:lstStyle/>
          <a:p>
            <a:r>
              <a:rPr lang="zh-CN" altLang="en-US" dirty="0">
                <a:solidFill>
                  <a:srgbClr val="002060"/>
                </a:solidFill>
                <a:latin typeface="黑体" panose="02010609060101010101" pitchFamily="49" charset="-122"/>
                <a:ea typeface="黑体" panose="02010609060101010101" pitchFamily="49" charset="-122"/>
              </a:rPr>
              <a:t>改用 </a:t>
            </a:r>
            <a:r>
              <a:rPr lang="en-US" altLang="zh-CN" dirty="0">
                <a:solidFill>
                  <a:srgbClr val="002060"/>
                </a:solidFill>
                <a:latin typeface="黑体" panose="02010609060101010101" pitchFamily="49" charset="-122"/>
                <a:ea typeface="黑体" panose="02010609060101010101" pitchFamily="49" charset="-122"/>
              </a:rPr>
              <a:t>screen </a:t>
            </a:r>
            <a:r>
              <a:rPr lang="zh-CN" altLang="en-US" dirty="0">
                <a:solidFill>
                  <a:srgbClr val="002060"/>
                </a:solidFill>
                <a:latin typeface="黑体" panose="02010609060101010101" pitchFamily="49" charset="-122"/>
                <a:ea typeface="黑体" panose="02010609060101010101" pitchFamily="49" charset="-122"/>
              </a:rPr>
              <a:t>管理 </a:t>
            </a:r>
            <a:r>
              <a:rPr lang="en-US" altLang="zh-CN" dirty="0">
                <a:solidFill>
                  <a:srgbClr val="002060"/>
                </a:solidFill>
                <a:latin typeface="黑体" panose="02010609060101010101" pitchFamily="49" charset="-122"/>
                <a:ea typeface="黑体" panose="02010609060101010101" pitchFamily="49" charset="-122"/>
              </a:rPr>
              <a:t>QEMU </a:t>
            </a:r>
            <a:r>
              <a:rPr lang="zh-CN" altLang="en-US" dirty="0">
                <a:solidFill>
                  <a:srgbClr val="002060"/>
                </a:solidFill>
                <a:latin typeface="黑体" panose="02010609060101010101" pitchFamily="49" charset="-122"/>
                <a:ea typeface="黑体" panose="02010609060101010101" pitchFamily="49" charset="-122"/>
              </a:rPr>
              <a:t>进程</a:t>
            </a:r>
            <a:endParaRPr lang="en-US" altLang="zh-CN" dirty="0">
              <a:solidFill>
                <a:srgbClr val="002060"/>
              </a:solidFill>
              <a:latin typeface="黑体" panose="02010609060101010101" pitchFamily="49" charset="-122"/>
              <a:ea typeface="黑体" panose="0201060906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在手动重测的过程中使用 </a:t>
            </a:r>
            <a:r>
              <a:rPr lang="en-US" altLang="zh-CN" sz="2400" dirty="0">
                <a:solidFill>
                  <a:srgbClr val="002060"/>
                </a:solidFill>
                <a:latin typeface="仿宋_GB2312" panose="02010609030101010101" pitchFamily="49" charset="-122"/>
                <a:ea typeface="仿宋_GB2312" panose="02010609030101010101" pitchFamily="49" charset="-122"/>
              </a:rPr>
              <a:t>screen </a:t>
            </a:r>
            <a:r>
              <a:rPr lang="zh-CN" altLang="en-US" sz="2400" dirty="0">
                <a:solidFill>
                  <a:srgbClr val="002060"/>
                </a:solidFill>
                <a:latin typeface="仿宋_GB2312" panose="02010609030101010101" pitchFamily="49" charset="-122"/>
                <a:ea typeface="仿宋_GB2312" panose="02010609030101010101" pitchFamily="49" charset="-122"/>
              </a:rPr>
              <a:t>挂 </a:t>
            </a:r>
            <a:r>
              <a:rPr lang="en-US" altLang="zh-CN" sz="2400" dirty="0">
                <a:solidFill>
                  <a:srgbClr val="002060"/>
                </a:solidFill>
                <a:latin typeface="仿宋_GB2312" panose="02010609030101010101" pitchFamily="49" charset="-122"/>
                <a:ea typeface="仿宋_GB2312" panose="02010609030101010101" pitchFamily="49" charset="-122"/>
              </a:rPr>
              <a:t>QEMU </a:t>
            </a:r>
            <a:r>
              <a:rPr lang="zh-CN" altLang="en-US" sz="2400" dirty="0">
                <a:solidFill>
                  <a:srgbClr val="002060"/>
                </a:solidFill>
                <a:latin typeface="仿宋_GB2312" panose="02010609030101010101" pitchFamily="49" charset="-122"/>
                <a:ea typeface="仿宋_GB2312" panose="02010609030101010101" pitchFamily="49" charset="-122"/>
              </a:rPr>
              <a:t>进程显然是没有问题的，那在自动化测试的过程中也可以这么干。</a:t>
            </a:r>
            <a:endParaRPr lang="en-US" altLang="zh-CN" dirty="0">
              <a:solidFill>
                <a:srgbClr val="002060"/>
              </a:solidFill>
              <a:latin typeface="黑体" panose="02010609060101010101" pitchFamily="49" charset="-122"/>
              <a:ea typeface="黑体" panose="02010609060101010101" pitchFamily="49" charset="-122"/>
            </a:endParaRPr>
          </a:p>
        </p:txBody>
      </p:sp>
      <p:sp>
        <p:nvSpPr>
          <p:cNvPr id="4" name="文本框 3">
            <a:extLst>
              <a:ext uri="{FF2B5EF4-FFF2-40B4-BE49-F238E27FC236}">
                <a16:creationId xmlns:a16="http://schemas.microsoft.com/office/drawing/2014/main" id="{14606F1B-7538-D662-570D-71A396C22537}"/>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https://github.com/brsf11/mugen-riscv/pull/21</a:t>
            </a:r>
            <a:endParaRPr lang="zh-CN" altLang="en-US" dirty="0">
              <a:latin typeface="仿宋_GB2312" panose="02010609030101010101" pitchFamily="49" charset="-122"/>
              <a:ea typeface="仿宋_GB2312" panose="02010609030101010101" pitchFamily="49" charset="-122"/>
            </a:endParaRPr>
          </a:p>
        </p:txBody>
      </p:sp>
      <p:pic>
        <p:nvPicPr>
          <p:cNvPr id="6" name="图片 5" descr="图形用户界面, 文本&#10;&#10;描述已自动生成">
            <a:extLst>
              <a:ext uri="{FF2B5EF4-FFF2-40B4-BE49-F238E27FC236}">
                <a16:creationId xmlns:a16="http://schemas.microsoft.com/office/drawing/2014/main" id="{8805A9DF-21F0-6C0A-450B-3C5ECFF81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3605" y="1863968"/>
            <a:ext cx="4529246" cy="3759143"/>
          </a:xfrm>
          <a:prstGeom prst="rect">
            <a:avLst/>
          </a:prstGeom>
        </p:spPr>
      </p:pic>
    </p:spTree>
    <p:extLst>
      <p:ext uri="{BB962C8B-B14F-4D97-AF65-F5344CB8AC3E}">
        <p14:creationId xmlns:p14="http://schemas.microsoft.com/office/powerpoint/2010/main" val="2526817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二号机失联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4351338"/>
          </a:xfrm>
        </p:spPr>
        <p:txBody>
          <a:bodyPr>
            <a:normAutofit/>
          </a:bodyPr>
          <a:lstStyle/>
          <a:p>
            <a:pPr marL="0" indent="0">
              <a:buNone/>
            </a:pPr>
            <a:r>
              <a:rPr lang="zh-CN" altLang="en-US" sz="2400" dirty="0">
                <a:latin typeface="黑体" panose="02010609060101010101" pitchFamily="49" charset="-122"/>
                <a:ea typeface="黑体" panose="02010609060101010101" pitchFamily="49" charset="-122"/>
              </a:rPr>
              <a:t>    </a:t>
            </a:r>
            <a:r>
              <a:rPr lang="zh-CN" altLang="en-US" sz="2400" dirty="0">
                <a:latin typeface="仿宋_GB2312" panose="02010609030101010101" pitchFamily="49" charset="-122"/>
                <a:ea typeface="仿宋_GB2312" panose="02010609030101010101" pitchFamily="49" charset="-122"/>
              </a:rPr>
              <a:t>二号机失联的情况起初一直被当作测试环境问题对待，实际上测试环境自动搭建的过程没有任何问题，而是在测试过程中二号机下线了。</a:t>
            </a:r>
            <a:endParaRPr lang="en-US" altLang="zh-CN" sz="2400" dirty="0">
              <a:latin typeface="仿宋_GB2312" panose="02010609030101010101" pitchFamily="49" charset="-122"/>
              <a:ea typeface="仿宋_GB2312" panose="0201060903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一般也都是发生在测试用例对二号机进行重启操作时，二号机没有正常重启，该测试用例将一直等待二号机上线直到测试超时，并直接导致后面多机测试的用例全部失败。也是怀疑与 </a:t>
            </a:r>
            <a:r>
              <a:rPr lang="en-US" altLang="zh-CN" sz="2400" dirty="0">
                <a:latin typeface="仿宋_GB2312" panose="02010609030101010101" pitchFamily="49" charset="-122"/>
                <a:ea typeface="仿宋_GB2312" panose="02010609030101010101" pitchFamily="49" charset="-122"/>
              </a:rPr>
              <a:t>python </a:t>
            </a:r>
            <a:r>
              <a:rPr lang="en-US" altLang="zh-CN" sz="2400" dirty="0">
                <a:latin typeface="Consolas" panose="020B0609020204030204" pitchFamily="49" charset="0"/>
                <a:ea typeface="仿宋_GB2312" panose="02010609030101010101" pitchFamily="49" charset="-122"/>
              </a:rPr>
              <a:t>subprocess</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有关。</a:t>
            </a:r>
            <a:endParaRPr lang="en-US" altLang="zh-CN" sz="2400" dirty="0">
              <a:latin typeface="仿宋_GB2312" panose="02010609030101010101" pitchFamily="49" charset="-122"/>
              <a:ea typeface="仿宋_GB2312" panose="0201060903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p:txBody>
      </p:sp>
      <p:pic>
        <p:nvPicPr>
          <p:cNvPr id="5" name="图片 4" descr="电脑萤幕的截图&#10;&#10;描述已自动生成">
            <a:extLst>
              <a:ext uri="{FF2B5EF4-FFF2-40B4-BE49-F238E27FC236}">
                <a16:creationId xmlns:a16="http://schemas.microsoft.com/office/drawing/2014/main" id="{6E4901FD-49DA-D26A-3C79-3FFEBD1B4A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998" y="3623289"/>
            <a:ext cx="10160003" cy="2743577"/>
          </a:xfrm>
          <a:prstGeom prst="rect">
            <a:avLst/>
          </a:prstGeom>
        </p:spPr>
      </p:pic>
    </p:spTree>
    <p:extLst>
      <p:ext uri="{BB962C8B-B14F-4D97-AF65-F5344CB8AC3E}">
        <p14:creationId xmlns:p14="http://schemas.microsoft.com/office/powerpoint/2010/main" val="33261030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二号机失联</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5763409"/>
          </a:xfrm>
        </p:spPr>
        <p:txBody>
          <a:bodyPr>
            <a:normAutofit/>
          </a:bodyPr>
          <a:lstStyle/>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对于可能与 </a:t>
            </a:r>
            <a:r>
              <a:rPr lang="en-US" altLang="zh-CN" sz="2400" dirty="0">
                <a:solidFill>
                  <a:srgbClr val="002060"/>
                </a:solidFill>
                <a:latin typeface="仿宋_GB2312" panose="02010609030101010101" pitchFamily="49" charset="-122"/>
                <a:ea typeface="仿宋_GB2312" panose="02010609030101010101" pitchFamily="49" charset="-122"/>
              </a:rPr>
              <a:t>python </a:t>
            </a:r>
            <a:r>
              <a:rPr lang="en-US" altLang="zh-CN" sz="2400" dirty="0">
                <a:solidFill>
                  <a:srgbClr val="002060"/>
                </a:solidFill>
                <a:latin typeface="Consolas" panose="020B0609020204030204" pitchFamily="49" charset="0"/>
                <a:ea typeface="仿宋_GB2312" panose="02010609030101010101" pitchFamily="49" charset="-122"/>
              </a:rPr>
              <a:t>subprocess</a:t>
            </a:r>
            <a:r>
              <a:rPr lang="en-US" altLang="zh-CN" sz="2400" dirty="0">
                <a:solidFill>
                  <a:srgbClr val="002060"/>
                </a:solidFill>
                <a:latin typeface="仿宋_GB2312" panose="02010609030101010101" pitchFamily="49" charset="-122"/>
                <a:ea typeface="仿宋_GB2312" panose="02010609030101010101" pitchFamily="49" charset="-122"/>
              </a:rPr>
              <a:t> </a:t>
            </a:r>
            <a:r>
              <a:rPr lang="zh-CN" altLang="en-US" sz="2400" dirty="0">
                <a:solidFill>
                  <a:srgbClr val="002060"/>
                </a:solidFill>
                <a:latin typeface="仿宋_GB2312" panose="02010609030101010101" pitchFamily="49" charset="-122"/>
                <a:ea typeface="仿宋_GB2312" panose="02010609030101010101" pitchFamily="49" charset="-122"/>
              </a:rPr>
              <a:t>相关的问题，一个可行的解决方法是</a:t>
            </a:r>
            <a:r>
              <a:rPr lang="zh-CN" altLang="en-US" sz="2400" dirty="0">
                <a:solidFill>
                  <a:srgbClr val="002060"/>
                </a:solidFill>
                <a:latin typeface="黑体" panose="02010609060101010101" pitchFamily="49" charset="-122"/>
                <a:ea typeface="黑体" panose="02010609060101010101" pitchFamily="49" charset="-122"/>
              </a:rPr>
              <a:t>用 </a:t>
            </a:r>
            <a:r>
              <a:rPr lang="en-US" altLang="zh-CN" sz="2400" dirty="0">
                <a:solidFill>
                  <a:srgbClr val="002060"/>
                </a:solidFill>
                <a:latin typeface="黑体" panose="02010609060101010101" pitchFamily="49" charset="-122"/>
                <a:ea typeface="黑体" panose="02010609060101010101" pitchFamily="49" charset="-122"/>
              </a:rPr>
              <a:t>screen </a:t>
            </a:r>
            <a:r>
              <a:rPr lang="zh-CN" altLang="en-US" sz="2400" dirty="0">
                <a:solidFill>
                  <a:srgbClr val="002060"/>
                </a:solidFill>
                <a:latin typeface="黑体" panose="02010609060101010101" pitchFamily="49" charset="-122"/>
                <a:ea typeface="黑体" panose="02010609060101010101" pitchFamily="49" charset="-122"/>
              </a:rPr>
              <a:t>工具作为管理 </a:t>
            </a:r>
            <a:r>
              <a:rPr lang="en-US" altLang="zh-CN" sz="2400" dirty="0">
                <a:solidFill>
                  <a:srgbClr val="002060"/>
                </a:solidFill>
                <a:latin typeface="黑体" panose="02010609060101010101" pitchFamily="49" charset="-122"/>
                <a:ea typeface="黑体" panose="02010609060101010101" pitchFamily="49" charset="-122"/>
              </a:rPr>
              <a:t>QEMU </a:t>
            </a:r>
            <a:r>
              <a:rPr lang="zh-CN" altLang="en-US" sz="2400" dirty="0">
                <a:solidFill>
                  <a:srgbClr val="002060"/>
                </a:solidFill>
                <a:latin typeface="黑体" panose="02010609060101010101" pitchFamily="49" charset="-122"/>
                <a:ea typeface="黑体" panose="02010609060101010101" pitchFamily="49" charset="-122"/>
              </a:rPr>
              <a:t>进程的替代</a:t>
            </a:r>
            <a:r>
              <a:rPr lang="zh-CN" altLang="en-US" sz="2400" dirty="0">
                <a:solidFill>
                  <a:srgbClr val="002060"/>
                </a:solidFill>
                <a:latin typeface="仿宋_GB2312" panose="02010609030101010101" pitchFamily="49" charset="-122"/>
                <a:ea typeface="仿宋_GB2312" panose="02010609030101010101" pitchFamily="49" charset="-122"/>
              </a:rPr>
              <a:t>。同样也是添加一个可选的参数和配置文件选项，只在指定的时候启用 </a:t>
            </a:r>
            <a:r>
              <a:rPr lang="en-US" altLang="zh-CN" sz="2400" dirty="0">
                <a:solidFill>
                  <a:srgbClr val="002060"/>
                </a:solidFill>
                <a:latin typeface="仿宋_GB2312" panose="02010609030101010101" pitchFamily="49" charset="-122"/>
                <a:ea typeface="仿宋_GB2312" panose="02010609030101010101" pitchFamily="49" charset="-122"/>
              </a:rPr>
              <a:t>screen </a:t>
            </a:r>
            <a:r>
              <a:rPr lang="zh-CN" altLang="en-US" sz="2400" dirty="0">
                <a:solidFill>
                  <a:srgbClr val="002060"/>
                </a:solidFill>
                <a:latin typeface="仿宋_GB2312" panose="02010609030101010101" pitchFamily="49" charset="-122"/>
                <a:ea typeface="仿宋_GB2312" panose="02010609030101010101" pitchFamily="49" charset="-122"/>
              </a:rPr>
              <a:t>，对旧的配置并不改变行为。</a:t>
            </a:r>
            <a:endParaRPr lang="en-US" altLang="zh-CN" sz="2400" dirty="0">
              <a:solidFill>
                <a:srgbClr val="002060"/>
              </a:solidFill>
              <a:latin typeface="仿宋_GB2312" panose="02010609030101010101" pitchFamily="49" charset="-122"/>
              <a:ea typeface="仿宋_GB2312" panose="02010609030101010101" pitchFamily="49" charset="-122"/>
            </a:endParaRPr>
          </a:p>
        </p:txBody>
      </p:sp>
      <p:pic>
        <p:nvPicPr>
          <p:cNvPr id="8" name="图片 7" descr="文本&#10;&#10;描述已自动生成">
            <a:extLst>
              <a:ext uri="{FF2B5EF4-FFF2-40B4-BE49-F238E27FC236}">
                <a16:creationId xmlns:a16="http://schemas.microsoft.com/office/drawing/2014/main" id="{931A420B-1027-A16F-44B9-0F58539FD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995135"/>
            <a:ext cx="10515600" cy="3335792"/>
          </a:xfrm>
          <a:prstGeom prst="rect">
            <a:avLst/>
          </a:prstGeom>
        </p:spPr>
      </p:pic>
      <p:sp>
        <p:nvSpPr>
          <p:cNvPr id="9" name="文本框 8">
            <a:extLst>
              <a:ext uri="{FF2B5EF4-FFF2-40B4-BE49-F238E27FC236}">
                <a16:creationId xmlns:a16="http://schemas.microsoft.com/office/drawing/2014/main" id="{01AB97BA-FB7D-81C6-6A88-BCB77B6637CA}"/>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https://github.com/brsf11/mugen-riscv/pull/21</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1047968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二号机无法连通外网</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5763409"/>
          </a:xfrm>
        </p:spPr>
        <p:txBody>
          <a:bodyPr>
            <a:normAutofit/>
          </a:bodyPr>
          <a:lstStyle/>
          <a:p>
            <a:pPr marL="0" indent="0">
              <a:buNone/>
            </a:pPr>
            <a:r>
              <a:rPr lang="zh-CN" altLang="en-US" sz="2400" dirty="0">
                <a:latin typeface="仿宋_GB2312" panose="02010609030101010101" pitchFamily="49" charset="-122"/>
                <a:ea typeface="仿宋_GB2312" panose="02010609030101010101" pitchFamily="49" charset="-122"/>
              </a:rPr>
              <a:t>    起初认为是网络波动导致的软件包安装失败，但是在之后手动测试中发现能够稳定复现。</a:t>
            </a:r>
          </a:p>
        </p:txBody>
      </p:sp>
      <p:pic>
        <p:nvPicPr>
          <p:cNvPr id="5" name="图片 4" descr="文本&#10;&#10;描述已自动生成">
            <a:extLst>
              <a:ext uri="{FF2B5EF4-FFF2-40B4-BE49-F238E27FC236}">
                <a16:creationId xmlns:a16="http://schemas.microsoft.com/office/drawing/2014/main" id="{66C91A5E-B44C-530E-2852-8DFEC290E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886" y="2459055"/>
            <a:ext cx="9604228" cy="4111399"/>
          </a:xfrm>
          <a:prstGeom prst="rect">
            <a:avLst/>
          </a:prstGeom>
        </p:spPr>
      </p:pic>
    </p:spTree>
    <p:extLst>
      <p:ext uri="{BB962C8B-B14F-4D97-AF65-F5344CB8AC3E}">
        <p14:creationId xmlns:p14="http://schemas.microsoft.com/office/powerpoint/2010/main" val="3051235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375D6B-E1FE-EA7A-E739-69DD631CC100}"/>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我们为什么要使用 </a:t>
            </a:r>
            <a:r>
              <a:rPr lang="en-US" altLang="zh-CN" dirty="0" err="1">
                <a:latin typeface="方正小标宋简体" panose="03000509000000000000" pitchFamily="65" charset="-122"/>
                <a:ea typeface="方正小标宋简体" panose="03000509000000000000" pitchFamily="65" charset="-122"/>
              </a:rPr>
              <a:t>mugen</a:t>
            </a:r>
            <a:endParaRPr lang="zh-CN" altLang="en-US" dirty="0">
              <a:latin typeface="方正小标宋简体" panose="03000509000000000000" pitchFamily="65" charset="-122"/>
              <a:ea typeface="方正小标宋简体" panose="03000509000000000000" pitchFamily="65" charset="-122"/>
            </a:endParaRPr>
          </a:p>
        </p:txBody>
      </p:sp>
      <p:sp>
        <p:nvSpPr>
          <p:cNvPr id="3" name="内容占位符 2">
            <a:extLst>
              <a:ext uri="{FF2B5EF4-FFF2-40B4-BE49-F238E27FC236}">
                <a16:creationId xmlns:a16="http://schemas.microsoft.com/office/drawing/2014/main" id="{22717343-F76D-672A-63CA-C864469A61A9}"/>
              </a:ext>
            </a:extLst>
          </p:cNvPr>
          <p:cNvSpPr>
            <a:spLocks noGrp="1"/>
          </p:cNvSpPr>
          <p:nvPr>
            <p:ph idx="1"/>
          </p:nvPr>
        </p:nvSpPr>
        <p:spPr>
          <a:xfrm>
            <a:off x="838200" y="1967695"/>
            <a:ext cx="10515600" cy="4201611"/>
          </a:xfrm>
        </p:spPr>
        <p:txBody>
          <a:bodyPr>
            <a:normAutofit/>
          </a:bodyPr>
          <a:lstStyle/>
          <a:p>
            <a:pPr marL="0" indent="0">
              <a:buNone/>
            </a:pPr>
            <a:r>
              <a:rPr lang="zh-CN" altLang="en-US" sz="2400" dirty="0">
                <a:latin typeface="黑体" panose="02010609060101010101" pitchFamily="49" charset="-122"/>
                <a:ea typeface="黑体" panose="02010609060101010101" pitchFamily="49" charset="-122"/>
              </a:rPr>
              <a:t>官方的介绍</a:t>
            </a:r>
            <a:endParaRPr lang="en-US" altLang="zh-CN" sz="2400" dirty="0"/>
          </a:p>
          <a:p>
            <a:pPr marL="0" indent="0">
              <a:lnSpc>
                <a:spcPct val="120000"/>
              </a:lnSpc>
              <a:buNone/>
            </a:pPr>
            <a:r>
              <a:rPr lang="en-US" altLang="zh-CN" sz="2400" dirty="0">
                <a:latin typeface="仿宋_GB2312" panose="02010609030101010101" pitchFamily="49" charset="-122"/>
                <a:ea typeface="仿宋_GB2312" panose="02010609030101010101" pitchFamily="49" charset="-122"/>
              </a:rPr>
              <a:t>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是 </a:t>
            </a:r>
            <a:r>
              <a:rPr lang="en-US" altLang="zh-CN" sz="2400" dirty="0" err="1">
                <a:latin typeface="仿宋_GB2312" panose="02010609030101010101" pitchFamily="49" charset="-122"/>
                <a:ea typeface="仿宋_GB2312" panose="02010609030101010101" pitchFamily="49" charset="-122"/>
              </a:rPr>
              <a:t>openEuler</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社区开放的测试框架，提供公共配置和方法以便社区开发者进行测试代码的编写和执行。</a:t>
            </a:r>
            <a:endParaRPr lang="en-US" altLang="zh-CN" sz="2400" dirty="0">
              <a:latin typeface="仿宋_GB2312" panose="02010609030101010101" pitchFamily="49" charset="-122"/>
              <a:ea typeface="仿宋_GB2312" panose="02010609030101010101" pitchFamily="49" charset="-122"/>
            </a:endParaRPr>
          </a:p>
          <a:p>
            <a:pPr marL="0" indent="0">
              <a:lnSpc>
                <a:spcPct val="120000"/>
              </a:lnSpc>
              <a:buNone/>
            </a:pPr>
            <a:endParaRPr lang="en-US" altLang="zh-CN" sz="2400" dirty="0">
              <a:latin typeface="仿宋_GB2312" panose="02010609030101010101" pitchFamily="49" charset="-122"/>
              <a:ea typeface="仿宋_GB2312" panose="02010609030101010101" pitchFamily="49" charset="-122"/>
            </a:endParaRPr>
          </a:p>
          <a:p>
            <a:pPr marL="0" indent="0">
              <a:buNone/>
            </a:pPr>
            <a:r>
              <a:rPr lang="zh-CN" altLang="en-US" sz="2400" dirty="0">
                <a:latin typeface="黑体" panose="02010609060101010101" pitchFamily="49" charset="-122"/>
                <a:ea typeface="黑体" panose="02010609060101010101" pitchFamily="49" charset="-122"/>
              </a:rPr>
              <a:t>当前的角色</a:t>
            </a:r>
            <a:endParaRPr lang="en-US" altLang="zh-CN" sz="2400" dirty="0">
              <a:latin typeface="黑体" panose="02010609060101010101" pitchFamily="49" charset="-122"/>
              <a:ea typeface="黑体" panose="02010609060101010101" pitchFamily="49" charset="-122"/>
            </a:endParaRPr>
          </a:p>
          <a:p>
            <a:pPr marL="0" indent="0">
              <a:lnSpc>
                <a:spcPct val="120000"/>
              </a:lnSpc>
              <a:buNone/>
            </a:pPr>
            <a:r>
              <a:rPr lang="en-US" altLang="zh-CN" sz="2400" dirty="0">
                <a:latin typeface="仿宋_GB2312" panose="02010609030101010101" pitchFamily="49" charset="-122"/>
                <a:ea typeface="仿宋_GB2312" panose="02010609030101010101" pitchFamily="49" charset="-122"/>
              </a:rPr>
              <a:t>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是 </a:t>
            </a:r>
            <a:r>
              <a:rPr lang="en-US" altLang="zh-CN" sz="2400" dirty="0" err="1">
                <a:latin typeface="仿宋_GB2312" panose="02010609030101010101" pitchFamily="49" charset="-122"/>
                <a:ea typeface="仿宋_GB2312" panose="02010609030101010101" pitchFamily="49" charset="-122"/>
              </a:rPr>
              <a:t>openEuler</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上游比较重视的测试之一，其测试结果是软件包质量的一个体现。</a:t>
            </a:r>
          </a:p>
        </p:txBody>
      </p:sp>
      <p:sp>
        <p:nvSpPr>
          <p:cNvPr id="4" name="文本框 3">
            <a:extLst>
              <a:ext uri="{FF2B5EF4-FFF2-40B4-BE49-F238E27FC236}">
                <a16:creationId xmlns:a16="http://schemas.microsoft.com/office/drawing/2014/main" id="{550A7394-EDFD-55BF-7CA0-B8340B7BDDF9}"/>
              </a:ext>
            </a:extLst>
          </p:cNvPr>
          <p:cNvSpPr txBox="1"/>
          <p:nvPr/>
        </p:nvSpPr>
        <p:spPr>
          <a:xfrm>
            <a:off x="8198599" y="6492875"/>
            <a:ext cx="3993401"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https://gitee.com/openeuler/mugen</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11120928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2B0A35-108D-63E8-A5FB-29684083F3DD}"/>
              </a:ext>
            </a:extLst>
          </p:cNvPr>
          <p:cNvSpPr>
            <a:spLocks noGrp="1"/>
          </p:cNvSpPr>
          <p:nvPr>
            <p:ph type="title"/>
          </p:nvPr>
        </p:nvSpPr>
        <p:spPr>
          <a:xfrm>
            <a:off x="838200" y="122057"/>
            <a:ext cx="10515600" cy="1325563"/>
          </a:xfrm>
        </p:spPr>
        <p:txBody>
          <a:bodyPr/>
          <a:lstStyle/>
          <a:p>
            <a:r>
              <a:rPr lang="zh-CN" altLang="en-US" sz="3200" dirty="0">
                <a:latin typeface="黑体" panose="02010609060101010101" pitchFamily="49" charset="-122"/>
                <a:ea typeface="黑体" panose="02010609060101010101" pitchFamily="49" charset="-122"/>
              </a:rPr>
              <a:t>自动化测试退化为手动测试 </a:t>
            </a:r>
            <a:r>
              <a:rPr lang="zh-CN" altLang="en-US" sz="2800" dirty="0">
                <a:latin typeface="楷体_GB2312" panose="02010609030101010101" pitchFamily="49" charset="-122"/>
                <a:ea typeface="楷体_GB2312" panose="02010609030101010101" pitchFamily="49" charset="-122"/>
              </a:rPr>
              <a:t>二号机无法连通外网</a:t>
            </a:r>
          </a:p>
        </p:txBody>
      </p:sp>
      <p:sp>
        <p:nvSpPr>
          <p:cNvPr id="3" name="内容占位符 2">
            <a:extLst>
              <a:ext uri="{FF2B5EF4-FFF2-40B4-BE49-F238E27FC236}">
                <a16:creationId xmlns:a16="http://schemas.microsoft.com/office/drawing/2014/main" id="{92685806-C15B-D4A7-139E-2CE9207A5958}"/>
              </a:ext>
            </a:extLst>
          </p:cNvPr>
          <p:cNvSpPr>
            <a:spLocks noGrp="1"/>
          </p:cNvSpPr>
          <p:nvPr>
            <p:ph idx="1"/>
          </p:nvPr>
        </p:nvSpPr>
        <p:spPr>
          <a:xfrm>
            <a:off x="838200" y="1447620"/>
            <a:ext cx="9984129" cy="5763409"/>
          </a:xfrm>
        </p:spPr>
        <p:txBody>
          <a:bodyPr>
            <a:normAutofit/>
          </a:bodyPr>
          <a:lstStyle/>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最后检查发现 </a:t>
            </a:r>
            <a:r>
              <a:rPr lang="en-US" altLang="zh-CN" sz="2400" dirty="0">
                <a:solidFill>
                  <a:srgbClr val="002060"/>
                </a:solidFill>
                <a:latin typeface="Consolas" panose="020B0609020204030204" pitchFamily="49" charset="0"/>
                <a:ea typeface="仿宋_GB2312" panose="02010609030101010101" pitchFamily="49" charset="-122"/>
              </a:rPr>
              <a:t>qemu_test.py </a:t>
            </a:r>
            <a:r>
              <a:rPr lang="zh-CN" altLang="en-US" sz="2400" dirty="0">
                <a:solidFill>
                  <a:srgbClr val="002060"/>
                </a:solidFill>
                <a:latin typeface="仿宋_GB2312" panose="02010609030101010101" pitchFamily="49" charset="-122"/>
                <a:ea typeface="仿宋_GB2312" panose="02010609030101010101" pitchFamily="49" charset="-122"/>
              </a:rPr>
              <a:t>在配置完网络后， </a:t>
            </a:r>
            <a:r>
              <a:rPr lang="en-US" altLang="zh-CN" sz="2400" dirty="0" err="1">
                <a:solidFill>
                  <a:srgbClr val="002060"/>
                </a:solidFill>
                <a:latin typeface="Consolas" panose="020B0609020204030204" pitchFamily="49" charset="0"/>
                <a:ea typeface="仿宋_GB2312" panose="02010609030101010101" pitchFamily="49" charset="-122"/>
              </a:rPr>
              <a:t>ip</a:t>
            </a:r>
            <a:r>
              <a:rPr lang="en-US" altLang="zh-CN" sz="2400" dirty="0">
                <a:solidFill>
                  <a:srgbClr val="002060"/>
                </a:solidFill>
                <a:latin typeface="Consolas" panose="020B0609020204030204" pitchFamily="49" charset="0"/>
                <a:ea typeface="仿宋_GB2312" panose="02010609030101010101" pitchFamily="49" charset="-122"/>
              </a:rPr>
              <a:t> route </a:t>
            </a:r>
            <a:r>
              <a:rPr lang="zh-CN" altLang="en-US" sz="2400" dirty="0">
                <a:solidFill>
                  <a:srgbClr val="002060"/>
                </a:solidFill>
                <a:latin typeface="仿宋_GB2312" panose="02010609030101010101" pitchFamily="49" charset="-122"/>
                <a:ea typeface="仿宋_GB2312" panose="02010609030101010101" pitchFamily="49" charset="-122"/>
              </a:rPr>
              <a:t>命令显示了多个虚拟网卡设备对应的多条路由，而通往网桥的路由优先级更高。</a:t>
            </a: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endParaRPr lang="en-US" altLang="zh-CN" sz="2400" dirty="0">
              <a:solidFill>
                <a:srgbClr val="002060"/>
              </a:solidFill>
              <a:latin typeface="仿宋_GB2312" panose="02010609030101010101" pitchFamily="49" charset="-122"/>
              <a:ea typeface="仿宋_GB2312" panose="02010609030101010101" pitchFamily="49" charset="-122"/>
            </a:endParaRPr>
          </a:p>
          <a:p>
            <a:pPr marL="0" indent="0">
              <a:buNone/>
            </a:pPr>
            <a:r>
              <a:rPr lang="zh-CN" altLang="en-US" sz="2400" dirty="0">
                <a:solidFill>
                  <a:srgbClr val="002060"/>
                </a:solidFill>
                <a:latin typeface="仿宋_GB2312" panose="02010609030101010101" pitchFamily="49" charset="-122"/>
                <a:ea typeface="仿宋_GB2312" panose="02010609030101010101" pitchFamily="49" charset="-122"/>
              </a:rPr>
              <a:t>    修复方法是在</a:t>
            </a:r>
            <a:r>
              <a:rPr lang="zh-CN" altLang="en-US" sz="2400" dirty="0">
                <a:solidFill>
                  <a:srgbClr val="002060"/>
                </a:solidFill>
                <a:latin typeface="黑体" panose="02010609060101010101" pitchFamily="49" charset="-122"/>
                <a:ea typeface="黑体" panose="02010609060101010101" pitchFamily="49" charset="-122"/>
              </a:rPr>
              <a:t>配置连接网桥的网卡时不配置 </a:t>
            </a:r>
            <a:r>
              <a:rPr lang="en-US" altLang="zh-CN" sz="2400" dirty="0">
                <a:solidFill>
                  <a:srgbClr val="002060"/>
                </a:solidFill>
                <a:latin typeface="黑体" panose="02010609060101010101" pitchFamily="49" charset="-122"/>
                <a:ea typeface="黑体" panose="02010609060101010101" pitchFamily="49" charset="-122"/>
              </a:rPr>
              <a:t>gateway </a:t>
            </a:r>
            <a:r>
              <a:rPr lang="zh-CN" altLang="en-US" sz="2400" dirty="0">
                <a:solidFill>
                  <a:srgbClr val="002060"/>
                </a:solidFill>
                <a:latin typeface="仿宋_GB2312" panose="02010609030101010101" pitchFamily="49" charset="-122"/>
                <a:ea typeface="仿宋_GB2312" panose="02010609030101010101" pitchFamily="49" charset="-122"/>
              </a:rPr>
              <a:t>，也就不会出现相应的路由路径。</a:t>
            </a:r>
            <a:endParaRPr lang="en-US" altLang="zh-CN" sz="2400" dirty="0">
              <a:solidFill>
                <a:srgbClr val="002060"/>
              </a:solidFill>
              <a:latin typeface="仿宋_GB2312" panose="02010609030101010101" pitchFamily="49" charset="-122"/>
              <a:ea typeface="仿宋_GB2312" panose="02010609030101010101" pitchFamily="49" charset="-122"/>
            </a:endParaRPr>
          </a:p>
        </p:txBody>
      </p:sp>
      <p:pic>
        <p:nvPicPr>
          <p:cNvPr id="9" name="图片 8" descr="图片包含 图形用户界面&#10;&#10;描述已自动生成">
            <a:extLst>
              <a:ext uri="{FF2B5EF4-FFF2-40B4-BE49-F238E27FC236}">
                <a16:creationId xmlns:a16="http://schemas.microsoft.com/office/drawing/2014/main" id="{674A400A-3EF9-9871-A5A9-B4F966D99C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142" y="2577140"/>
            <a:ext cx="11091716" cy="2387149"/>
          </a:xfrm>
          <a:prstGeom prst="rect">
            <a:avLst/>
          </a:prstGeom>
        </p:spPr>
      </p:pic>
      <p:sp>
        <p:nvSpPr>
          <p:cNvPr id="10" name="文本框 9">
            <a:extLst>
              <a:ext uri="{FF2B5EF4-FFF2-40B4-BE49-F238E27FC236}">
                <a16:creationId xmlns:a16="http://schemas.microsoft.com/office/drawing/2014/main" id="{539E87F9-E6D9-9306-418D-A9C87FAA847C}"/>
              </a:ext>
            </a:extLst>
          </p:cNvPr>
          <p:cNvSpPr txBox="1"/>
          <p:nvPr/>
        </p:nvSpPr>
        <p:spPr>
          <a:xfrm>
            <a:off x="6813605" y="6488668"/>
            <a:ext cx="537839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https://github.com/brsf11/mugen-riscv/pull/21</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24722099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en-US" altLang="zh-CN" dirty="0">
                <a:latin typeface="方正小标宋简体" panose="03000509000000000000" pitchFamily="65" charset="-122"/>
                <a:ea typeface="方正小标宋简体" panose="03000509000000000000" pitchFamily="65" charset="-122"/>
              </a:rPr>
              <a:t>2309 </a:t>
            </a:r>
            <a:r>
              <a:rPr lang="zh-CN" altLang="en-US" dirty="0">
                <a:latin typeface="方正小标宋简体" panose="03000509000000000000" pitchFamily="65" charset="-122"/>
                <a:ea typeface="方正小标宋简体" panose="03000509000000000000" pitchFamily="65" charset="-122"/>
              </a:rPr>
              <a:t>版本测试 </a:t>
            </a:r>
            <a:r>
              <a:rPr kumimoji="0" lang="zh-CN" altLang="en-US" sz="28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j-cs"/>
              </a:rPr>
              <a:t>测试工具</a:t>
            </a:r>
            <a:r>
              <a:rPr lang="zh-CN" altLang="en-US" sz="2800" dirty="0">
                <a:latin typeface="黑体" panose="02010609060101010101" pitchFamily="49" charset="-122"/>
                <a:ea typeface="黑体" panose="02010609060101010101" pitchFamily="49" charset="-122"/>
              </a:rPr>
              <a:t>改进</a:t>
            </a:r>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1994067" y="2777793"/>
            <a:ext cx="8920860" cy="2731757"/>
          </a:xfrm>
        </p:spPr>
        <p:txBody>
          <a:bodyPr>
            <a:noAutofit/>
          </a:bodyPr>
          <a:lstStyle/>
          <a:p>
            <a:r>
              <a:rPr lang="zh-CN" altLang="en-US" sz="3200" dirty="0">
                <a:solidFill>
                  <a:srgbClr val="002060"/>
                </a:solidFill>
                <a:latin typeface="黑体" panose="02010609060101010101" pitchFamily="49" charset="-122"/>
                <a:ea typeface="黑体" panose="02010609060101010101" pitchFamily="49" charset="-122"/>
              </a:rPr>
              <a:t>添加 </a:t>
            </a:r>
            <a:r>
              <a:rPr lang="en-US" altLang="zh-CN" sz="3200" dirty="0">
                <a:solidFill>
                  <a:srgbClr val="002060"/>
                </a:solidFill>
                <a:latin typeface="黑体" panose="02010609060101010101" pitchFamily="49" charset="-122"/>
                <a:ea typeface="黑体" panose="02010609060101010101" pitchFamily="49" charset="-122"/>
              </a:rPr>
              <a:t>UEFI </a:t>
            </a:r>
            <a:r>
              <a:rPr lang="zh-CN" altLang="en-US" sz="3200" dirty="0">
                <a:solidFill>
                  <a:srgbClr val="002060"/>
                </a:solidFill>
                <a:latin typeface="黑体" panose="02010609060101010101" pitchFamily="49" charset="-122"/>
                <a:ea typeface="黑体" panose="02010609060101010101" pitchFamily="49" charset="-122"/>
              </a:rPr>
              <a:t>启动支持</a:t>
            </a:r>
            <a:endParaRPr lang="en-US" altLang="zh-CN" sz="3200" dirty="0">
              <a:latin typeface="黑体" panose="02010609060101010101" pitchFamily="49" charset="-122"/>
              <a:ea typeface="黑体" panose="02010609060101010101" pitchFamily="49" charset="-122"/>
            </a:endParaRPr>
          </a:p>
          <a:p>
            <a:r>
              <a:rPr lang="zh-CN" altLang="en-US" sz="3200" dirty="0">
                <a:solidFill>
                  <a:srgbClr val="002060"/>
                </a:solidFill>
                <a:latin typeface="黑体" panose="02010609060101010101" pitchFamily="49" charset="-122"/>
                <a:ea typeface="黑体" panose="02010609060101010101" pitchFamily="49" charset="-122"/>
              </a:rPr>
              <a:t>改用 </a:t>
            </a:r>
            <a:r>
              <a:rPr lang="en-US" altLang="zh-CN" sz="3200" dirty="0">
                <a:solidFill>
                  <a:srgbClr val="002060"/>
                </a:solidFill>
                <a:latin typeface="黑体" panose="02010609060101010101" pitchFamily="49" charset="-122"/>
                <a:ea typeface="黑体" panose="02010609060101010101" pitchFamily="49" charset="-122"/>
              </a:rPr>
              <a:t>screen </a:t>
            </a:r>
            <a:r>
              <a:rPr lang="zh-CN" altLang="en-US" sz="3200" dirty="0">
                <a:solidFill>
                  <a:srgbClr val="002060"/>
                </a:solidFill>
                <a:latin typeface="黑体" panose="02010609060101010101" pitchFamily="49" charset="-122"/>
                <a:ea typeface="黑体" panose="02010609060101010101" pitchFamily="49" charset="-122"/>
              </a:rPr>
              <a:t>管理 </a:t>
            </a:r>
            <a:r>
              <a:rPr lang="en-US" altLang="zh-CN" sz="3200" dirty="0">
                <a:solidFill>
                  <a:srgbClr val="002060"/>
                </a:solidFill>
                <a:latin typeface="黑体" panose="02010609060101010101" pitchFamily="49" charset="-122"/>
                <a:ea typeface="黑体" panose="02010609060101010101" pitchFamily="49" charset="-122"/>
              </a:rPr>
              <a:t>QEMU </a:t>
            </a:r>
            <a:r>
              <a:rPr lang="zh-CN" altLang="en-US" sz="3200" dirty="0">
                <a:solidFill>
                  <a:srgbClr val="002060"/>
                </a:solidFill>
                <a:latin typeface="黑体" panose="02010609060101010101" pitchFamily="49" charset="-122"/>
                <a:ea typeface="黑体" panose="02010609060101010101" pitchFamily="49" charset="-122"/>
              </a:rPr>
              <a:t>进程</a:t>
            </a:r>
            <a:endParaRPr lang="en-US" altLang="zh-CN" sz="3200" dirty="0">
              <a:latin typeface="黑体" panose="02010609060101010101" pitchFamily="49" charset="-122"/>
              <a:ea typeface="黑体" panose="02010609060101010101" pitchFamily="49" charset="-122"/>
            </a:endParaRPr>
          </a:p>
          <a:p>
            <a:r>
              <a:rPr lang="zh-CN" altLang="en-US" sz="3200" dirty="0">
                <a:solidFill>
                  <a:srgbClr val="002060"/>
                </a:solidFill>
                <a:latin typeface="黑体" panose="02010609060101010101" pitchFamily="49" charset="-122"/>
                <a:ea typeface="黑体" panose="02010609060101010101" pitchFamily="49" charset="-122"/>
              </a:rPr>
              <a:t>修正网卡配置方式</a:t>
            </a:r>
            <a:endParaRPr lang="en-US" altLang="zh-CN" sz="3200" dirty="0">
              <a:solidFill>
                <a:srgbClr val="002060"/>
              </a:solidFill>
              <a:latin typeface="黑体" panose="02010609060101010101" pitchFamily="49" charset="-122"/>
              <a:ea typeface="黑体" panose="02010609060101010101" pitchFamily="49" charset="-122"/>
            </a:endParaRPr>
          </a:p>
          <a:p>
            <a:r>
              <a:rPr lang="zh-CN" altLang="en-US" sz="3200" dirty="0">
                <a:solidFill>
                  <a:srgbClr val="002060"/>
                </a:solidFill>
                <a:latin typeface="黑体" panose="02010609060101010101" pitchFamily="49" charset="-122"/>
                <a:ea typeface="黑体" panose="02010609060101010101" pitchFamily="49" charset="-122"/>
              </a:rPr>
              <a:t>向 </a:t>
            </a:r>
            <a:r>
              <a:rPr lang="en-US" altLang="zh-CN" sz="3200" dirty="0" err="1">
                <a:solidFill>
                  <a:srgbClr val="002060"/>
                </a:solidFill>
                <a:latin typeface="黑体" panose="02010609060101010101" pitchFamily="49" charset="-122"/>
                <a:ea typeface="黑体" panose="02010609060101010101" pitchFamily="49" charset="-122"/>
              </a:rPr>
              <a:t>mugen</a:t>
            </a:r>
            <a:r>
              <a:rPr lang="en-US" altLang="zh-CN" sz="3200" dirty="0">
                <a:solidFill>
                  <a:srgbClr val="002060"/>
                </a:solidFill>
                <a:latin typeface="黑体" panose="02010609060101010101" pitchFamily="49" charset="-122"/>
                <a:ea typeface="黑体" panose="02010609060101010101" pitchFamily="49" charset="-122"/>
              </a:rPr>
              <a:t> </a:t>
            </a:r>
            <a:r>
              <a:rPr lang="zh-CN" altLang="en-US" sz="3200" dirty="0">
                <a:solidFill>
                  <a:srgbClr val="002060"/>
                </a:solidFill>
                <a:latin typeface="黑体" panose="02010609060101010101" pitchFamily="49" charset="-122"/>
                <a:ea typeface="黑体" panose="02010609060101010101" pitchFamily="49" charset="-122"/>
              </a:rPr>
              <a:t>上游提交修复（</a:t>
            </a:r>
            <a:r>
              <a:rPr lang="en-US" altLang="zh-CN" sz="3200" dirty="0">
                <a:solidFill>
                  <a:srgbClr val="002060"/>
                </a:solidFill>
                <a:latin typeface="黑体" panose="02010609060101010101" pitchFamily="49" charset="-122"/>
                <a:ea typeface="黑体" panose="02010609060101010101" pitchFamily="49" charset="-122"/>
              </a:rPr>
              <a:t>WIP</a:t>
            </a:r>
            <a:r>
              <a:rPr lang="zh-CN" altLang="en-US" sz="3200" dirty="0">
                <a:solidFill>
                  <a:srgbClr val="002060"/>
                </a:solidFill>
                <a:latin typeface="黑体" panose="02010609060101010101" pitchFamily="49" charset="-122"/>
                <a:ea typeface="黑体" panose="02010609060101010101" pitchFamily="49" charset="-122"/>
              </a:rPr>
              <a:t>）</a:t>
            </a:r>
            <a:endParaRPr lang="zh-CN" altLang="en-US" sz="32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4565674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en-US" altLang="zh-CN" dirty="0">
                <a:latin typeface="方正小标宋简体" panose="03000509000000000000" pitchFamily="65" charset="-122"/>
                <a:ea typeface="方正小标宋简体" panose="03000509000000000000" pitchFamily="65" charset="-122"/>
              </a:rPr>
              <a:t>2309 </a:t>
            </a:r>
            <a:r>
              <a:rPr lang="zh-CN" altLang="en-US" dirty="0">
                <a:latin typeface="方正小标宋简体" panose="03000509000000000000" pitchFamily="65" charset="-122"/>
                <a:ea typeface="方正小标宋简体" panose="03000509000000000000" pitchFamily="65" charset="-122"/>
              </a:rPr>
              <a:t>版本测试现状</a:t>
            </a:r>
            <a:endParaRPr lang="zh-CN" altLang="en-US" dirty="0"/>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1310833" y="2048719"/>
            <a:ext cx="9570334" cy="4710897"/>
          </a:xfrm>
        </p:spPr>
        <p:txBody>
          <a:bodyPr>
            <a:normAutofit/>
          </a:bodyPr>
          <a:lstStyle/>
          <a:p>
            <a:r>
              <a:rPr lang="zh-CN" altLang="en-US" dirty="0">
                <a:latin typeface="仿宋_GB2312" panose="02010609030101010101" pitchFamily="49" charset="-122"/>
                <a:ea typeface="仿宋_GB2312" panose="02010609030101010101" pitchFamily="49" charset="-122"/>
              </a:rPr>
              <a:t>在 </a:t>
            </a:r>
            <a:r>
              <a:rPr lang="en-US" altLang="zh-CN" dirty="0">
                <a:latin typeface="仿宋_GB2312" panose="02010609030101010101" pitchFamily="49" charset="-122"/>
                <a:ea typeface="仿宋_GB2312" panose="02010609030101010101" pitchFamily="49" charset="-122"/>
              </a:rPr>
              <a:t>Round4 </a:t>
            </a:r>
            <a:r>
              <a:rPr lang="zh-CN" altLang="en-US" dirty="0">
                <a:latin typeface="仿宋_GB2312" panose="02010609030101010101" pitchFamily="49" charset="-122"/>
                <a:ea typeface="仿宋_GB2312" panose="02010609030101010101" pitchFamily="49" charset="-122"/>
              </a:rPr>
              <a:t>和 </a:t>
            </a:r>
            <a:r>
              <a:rPr lang="en-US" altLang="zh-CN" dirty="0">
                <a:latin typeface="仿宋_GB2312" panose="02010609030101010101" pitchFamily="49" charset="-122"/>
                <a:ea typeface="仿宋_GB2312" panose="02010609030101010101" pitchFamily="49" charset="-122"/>
              </a:rPr>
              <a:t>Round5 </a:t>
            </a:r>
            <a:r>
              <a:rPr lang="zh-CN" altLang="en-US" dirty="0">
                <a:latin typeface="仿宋_GB2312" panose="02010609030101010101" pitchFamily="49" charset="-122"/>
                <a:ea typeface="仿宋_GB2312" panose="02010609030101010101" pitchFamily="49" charset="-122"/>
              </a:rPr>
              <a:t>测试中，最大的一个改善就是启用 </a:t>
            </a:r>
            <a:r>
              <a:rPr lang="en-US" altLang="zh-CN" dirty="0">
                <a:latin typeface="仿宋_GB2312" panose="02010609030101010101" pitchFamily="49" charset="-122"/>
                <a:ea typeface="仿宋_GB2312" panose="02010609030101010101" pitchFamily="49" charset="-122"/>
              </a:rPr>
              <a:t>screen </a:t>
            </a:r>
            <a:r>
              <a:rPr lang="zh-CN" altLang="en-US" dirty="0">
                <a:latin typeface="仿宋_GB2312" panose="02010609030101010101" pitchFamily="49" charset="-122"/>
                <a:ea typeface="仿宋_GB2312" panose="02010609030101010101" pitchFamily="49" charset="-122"/>
              </a:rPr>
              <a:t>来管理 </a:t>
            </a:r>
            <a:r>
              <a:rPr lang="en-US" altLang="zh-CN" sz="2800" dirty="0">
                <a:latin typeface="仿宋_GB2312" panose="02010609030101010101" pitchFamily="49" charset="-122"/>
                <a:ea typeface="仿宋_GB2312" panose="02010609030101010101" pitchFamily="49" charset="-122"/>
              </a:rPr>
              <a:t>QEMU</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进程后，暂时还没有再发现测试进程假死的情况。</a:t>
            </a:r>
          </a:p>
          <a:p>
            <a:r>
              <a:rPr lang="zh-CN" altLang="en-US" dirty="0">
                <a:latin typeface="仿宋_GB2312" panose="02010609030101010101" pitchFamily="49" charset="-122"/>
                <a:ea typeface="仿宋_GB2312" panose="02010609030101010101" pitchFamily="49" charset="-122"/>
              </a:rPr>
              <a:t>跑 </a:t>
            </a:r>
            <a:r>
              <a:rPr lang="en-US" altLang="zh-CN" dirty="0" err="1">
                <a:latin typeface="仿宋_GB2312" panose="02010609030101010101" pitchFamily="49" charset="-122"/>
                <a:ea typeface="仿宋_GB2312" panose="02010609030101010101" pitchFamily="49" charset="-122"/>
              </a:rPr>
              <a:t>baseOS</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测试范围共 </a:t>
            </a:r>
            <a:r>
              <a:rPr lang="en-US" altLang="zh-CN" dirty="0">
                <a:latin typeface="仿宋_GB2312" panose="02010609030101010101" pitchFamily="49" charset="-122"/>
                <a:ea typeface="仿宋_GB2312" panose="02010609030101010101" pitchFamily="49" charset="-122"/>
              </a:rPr>
              <a:t>273 </a:t>
            </a:r>
            <a:r>
              <a:rPr lang="zh-CN" altLang="en-US" dirty="0">
                <a:latin typeface="仿宋_GB2312" panose="02010609030101010101" pitchFamily="49" charset="-122"/>
                <a:ea typeface="仿宋_GB2312" panose="02010609030101010101" pitchFamily="49" charset="-122"/>
              </a:rPr>
              <a:t>个测试套的列表共 </a:t>
            </a:r>
            <a:r>
              <a:rPr lang="en-US" altLang="zh-CN" dirty="0">
                <a:latin typeface="仿宋_GB2312" panose="02010609030101010101" pitchFamily="49" charset="-122"/>
                <a:ea typeface="仿宋_GB2312" panose="02010609030101010101" pitchFamily="49" charset="-122"/>
              </a:rPr>
              <a:t>2120 </a:t>
            </a:r>
            <a:r>
              <a:rPr lang="zh-CN" altLang="en-US" dirty="0">
                <a:latin typeface="仿宋_GB2312" panose="02010609030101010101" pitchFamily="49" charset="-122"/>
                <a:ea typeface="仿宋_GB2312" panose="02010609030101010101" pitchFamily="49" charset="-122"/>
              </a:rPr>
              <a:t>个测试用例，可以一次跑完不会卡住。只有 </a:t>
            </a:r>
            <a:r>
              <a:rPr lang="en-US" altLang="zh-CN" dirty="0" err="1">
                <a:latin typeface="仿宋_GB2312" panose="02010609030101010101" pitchFamily="49" charset="-122"/>
                <a:ea typeface="仿宋_GB2312" panose="02010609030101010101" pitchFamily="49" charset="-122"/>
              </a:rPr>
              <a:t>firewalld</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 </a:t>
            </a:r>
            <a:r>
              <a:rPr lang="en-US" altLang="zh-CN" dirty="0" err="1">
                <a:latin typeface="仿宋_GB2312" panose="02010609030101010101" pitchFamily="49" charset="-122"/>
                <a:ea typeface="仿宋_GB2312" panose="02010609030101010101" pitchFamily="49" charset="-122"/>
              </a:rPr>
              <a:t>systemd</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由于测试用例有问题需要额外手动干预。</a:t>
            </a:r>
          </a:p>
          <a:p>
            <a:r>
              <a:rPr lang="zh-CN" altLang="en-US" dirty="0">
                <a:latin typeface="仿宋_GB2312" panose="02010609030101010101" pitchFamily="49" charset="-122"/>
                <a:ea typeface="仿宋_GB2312" panose="02010609030101010101" pitchFamily="49" charset="-122"/>
              </a:rPr>
              <a:t>理想状态下，在 </a:t>
            </a:r>
            <a:r>
              <a:rPr lang="en-US" altLang="zh-CN" dirty="0">
                <a:latin typeface="仿宋_GB2312" panose="02010609030101010101" pitchFamily="49" charset="-122"/>
                <a:ea typeface="仿宋_GB2312" panose="02010609030101010101" pitchFamily="49" charset="-122"/>
              </a:rPr>
              <a:t>R9 5900X </a:t>
            </a:r>
            <a:r>
              <a:rPr lang="zh-CN" altLang="en-US" dirty="0">
                <a:latin typeface="仿宋_GB2312" panose="02010609030101010101" pitchFamily="49" charset="-122"/>
                <a:ea typeface="仿宋_GB2312" panose="02010609030101010101" pitchFamily="49" charset="-122"/>
              </a:rPr>
              <a:t>机器上历时 </a:t>
            </a:r>
            <a:r>
              <a:rPr lang="en-US" altLang="zh-CN" dirty="0">
                <a:latin typeface="仿宋_GB2312" panose="02010609030101010101" pitchFamily="49" charset="-122"/>
                <a:ea typeface="仿宋_GB2312" panose="02010609030101010101" pitchFamily="49" charset="-122"/>
              </a:rPr>
              <a:t>12 </a:t>
            </a:r>
            <a:r>
              <a:rPr lang="zh-CN" altLang="en-US" dirty="0">
                <a:latin typeface="仿宋_GB2312" panose="02010609030101010101" pitchFamily="49" charset="-122"/>
                <a:ea typeface="仿宋_GB2312" panose="02010609030101010101" pitchFamily="49" charset="-122"/>
              </a:rPr>
              <a:t>小时就可以完成一轮测试，得到所有测试日志。</a:t>
            </a:r>
          </a:p>
        </p:txBody>
      </p:sp>
    </p:spTree>
    <p:extLst>
      <p:ext uri="{BB962C8B-B14F-4D97-AF65-F5344CB8AC3E}">
        <p14:creationId xmlns:p14="http://schemas.microsoft.com/office/powerpoint/2010/main" val="2994451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782526-A695-5E64-FC52-9ED1D2101DDE}"/>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展望</a:t>
            </a:r>
            <a:r>
              <a:rPr lang="en-US" altLang="zh-CN" dirty="0">
                <a:latin typeface="方正小标宋简体" panose="03000509000000000000" pitchFamily="65" charset="-122"/>
                <a:ea typeface="方正小标宋简体" panose="03000509000000000000" pitchFamily="65" charset="-122"/>
              </a:rPr>
              <a:t> </a:t>
            </a:r>
            <a:r>
              <a:rPr lang="zh-CN" altLang="en-US" sz="2800" dirty="0">
                <a:latin typeface="黑体" panose="02010609060101010101" pitchFamily="49" charset="-122"/>
                <a:ea typeface="黑体" panose="02010609060101010101" pitchFamily="49" charset="-122"/>
              </a:rPr>
              <a:t>正在进行的工作</a:t>
            </a:r>
          </a:p>
        </p:txBody>
      </p:sp>
      <p:sp>
        <p:nvSpPr>
          <p:cNvPr id="3" name="内容占位符 2">
            <a:extLst>
              <a:ext uri="{FF2B5EF4-FFF2-40B4-BE49-F238E27FC236}">
                <a16:creationId xmlns:a16="http://schemas.microsoft.com/office/drawing/2014/main" id="{19A9A918-D62E-5200-068C-DAB8DE06127D}"/>
              </a:ext>
            </a:extLst>
          </p:cNvPr>
          <p:cNvSpPr>
            <a:spLocks noGrp="1"/>
          </p:cNvSpPr>
          <p:nvPr>
            <p:ph idx="1"/>
          </p:nvPr>
        </p:nvSpPr>
        <p:spPr>
          <a:xfrm>
            <a:off x="655416" y="1395900"/>
            <a:ext cx="10881167" cy="5356592"/>
          </a:xfrm>
        </p:spPr>
        <p:txBody>
          <a:bodyPr>
            <a:normAutofit/>
          </a:bodyPr>
          <a:lstStyle/>
          <a:p>
            <a:pPr marL="514350" indent="-514350">
              <a:buFont typeface="+mj-lt"/>
              <a:buAutoNum type="arabicPeriod"/>
            </a:pPr>
            <a:r>
              <a:rPr lang="zh-CN" altLang="en-US" dirty="0">
                <a:latin typeface="黑体" panose="02010609060101010101" pitchFamily="49" charset="-122"/>
                <a:ea typeface="黑体" panose="02010609060101010101" pitchFamily="49" charset="-122"/>
              </a:rPr>
              <a:t>降低测试用例之间的干扰</a:t>
            </a:r>
            <a:endParaRPr lang="en-US" altLang="zh-CN" dirty="0">
              <a:latin typeface="黑体" panose="02010609060101010101" pitchFamily="49" charset="-122"/>
              <a:ea typeface="黑体" panose="02010609060101010101" pitchFamily="49" charset="-122"/>
            </a:endParaRPr>
          </a:p>
          <a:p>
            <a:pPr marL="457200" lvl="1" indent="0">
              <a:buNone/>
            </a:pPr>
            <a:r>
              <a:rPr lang="zh-CN" altLang="en-US" dirty="0">
                <a:latin typeface="仿宋_GB2312" panose="02010609030101010101" pitchFamily="49" charset="-122"/>
                <a:ea typeface="仿宋_GB2312" panose="02010609030101010101" pitchFamily="49" charset="-122"/>
              </a:rPr>
              <a:t>同一个测试套内的测试用例逻辑上是相互独立的，但实际测试中却会互相干扰。</a:t>
            </a:r>
            <a:r>
              <a:rPr lang="zh-CN" altLang="en-US" dirty="0">
                <a:solidFill>
                  <a:srgbClr val="002060"/>
                </a:solidFill>
                <a:latin typeface="仿宋_GB2312" panose="02010609030101010101" pitchFamily="49" charset="-122"/>
                <a:ea typeface="仿宋_GB2312" panose="02010609030101010101" pitchFamily="49" charset="-122"/>
              </a:rPr>
              <a:t>可以将大型的测试套转换为多个小测试套，并行测试的同时又减少了用例间的干扰。</a:t>
            </a:r>
            <a:endParaRPr lang="en-US" altLang="zh-CN" dirty="0">
              <a:solidFill>
                <a:srgbClr val="002060"/>
              </a:solidFill>
              <a:latin typeface="仿宋_GB2312" panose="02010609030101010101" pitchFamily="49" charset="-122"/>
              <a:ea typeface="仿宋_GB2312" panose="02010609030101010101" pitchFamily="49" charset="-122"/>
            </a:endParaRPr>
          </a:p>
          <a:p>
            <a:pPr marL="514350" indent="-514350">
              <a:buFont typeface="+mj-lt"/>
              <a:buAutoNum type="arabicPeriod"/>
            </a:pPr>
            <a:r>
              <a:rPr lang="zh-CN" altLang="en-US" dirty="0">
                <a:latin typeface="黑体" panose="02010609060101010101" pitchFamily="49" charset="-122"/>
                <a:ea typeface="黑体" panose="02010609060101010101" pitchFamily="49" charset="-122"/>
              </a:rPr>
              <a:t>重测的自动化</a:t>
            </a:r>
            <a:endParaRPr lang="en-US" altLang="zh-CN" dirty="0">
              <a:latin typeface="黑体" panose="02010609060101010101" pitchFamily="49" charset="-122"/>
              <a:ea typeface="黑体" panose="02010609060101010101" pitchFamily="49" charset="-122"/>
            </a:endParaRPr>
          </a:p>
          <a:p>
            <a:pPr marL="457200" lvl="1" indent="0">
              <a:buNone/>
            </a:pPr>
            <a:r>
              <a:rPr lang="zh-CN" altLang="en-US" dirty="0">
                <a:latin typeface="仿宋_GB2312" panose="02010609030101010101" pitchFamily="49" charset="-122"/>
                <a:ea typeface="仿宋_GB2312" panose="02010609030101010101" pitchFamily="49" charset="-122"/>
              </a:rPr>
              <a:t>能够重测通过的用例在所有失败用例中的占比较高，</a:t>
            </a:r>
            <a:r>
              <a:rPr lang="zh-CN" altLang="en-US" dirty="0">
                <a:solidFill>
                  <a:srgbClr val="002060"/>
                </a:solidFill>
                <a:latin typeface="仿宋_GB2312" panose="02010609030101010101" pitchFamily="49" charset="-122"/>
                <a:ea typeface="仿宋_GB2312" panose="02010609030101010101" pitchFamily="49" charset="-122"/>
              </a:rPr>
              <a:t>可以利用 </a:t>
            </a:r>
            <a:r>
              <a:rPr lang="en-US" altLang="zh-CN" dirty="0" err="1">
                <a:solidFill>
                  <a:srgbClr val="002060"/>
                </a:solidFill>
                <a:latin typeface="仿宋_GB2312" panose="02010609030101010101" pitchFamily="49" charset="-122"/>
                <a:ea typeface="仿宋_GB2312" panose="02010609030101010101" pitchFamily="49" charset="-122"/>
              </a:rPr>
              <a:t>mugen</a:t>
            </a:r>
            <a:r>
              <a:rPr lang="en-US" altLang="zh-CN" dirty="0">
                <a:solidFill>
                  <a:srgbClr val="002060"/>
                </a:solidFill>
                <a:latin typeface="仿宋_GB2312" panose="02010609030101010101" pitchFamily="49" charset="-122"/>
                <a:ea typeface="仿宋_GB2312" panose="02010609030101010101" pitchFamily="49" charset="-122"/>
              </a:rPr>
              <a:t> </a:t>
            </a:r>
            <a:r>
              <a:rPr lang="zh-CN" altLang="en-US" dirty="0">
                <a:solidFill>
                  <a:srgbClr val="002060"/>
                </a:solidFill>
                <a:latin typeface="仿宋_GB2312" panose="02010609030101010101" pitchFamily="49" charset="-122"/>
                <a:ea typeface="仿宋_GB2312" panose="02010609030101010101" pitchFamily="49" charset="-122"/>
              </a:rPr>
              <a:t>的 </a:t>
            </a:r>
            <a:r>
              <a:rPr lang="en-US" altLang="zh-CN" dirty="0">
                <a:solidFill>
                  <a:srgbClr val="002060"/>
                </a:solidFill>
                <a:latin typeface="仿宋_GB2312" panose="02010609030101010101" pitchFamily="49" charset="-122"/>
                <a:ea typeface="仿宋_GB2312" panose="02010609030101010101" pitchFamily="49" charset="-122"/>
              </a:rPr>
              <a:t>combination test </a:t>
            </a:r>
            <a:r>
              <a:rPr lang="zh-CN" altLang="en-US" dirty="0">
                <a:solidFill>
                  <a:srgbClr val="002060"/>
                </a:solidFill>
                <a:latin typeface="仿宋_GB2312" panose="02010609030101010101" pitchFamily="49" charset="-122"/>
                <a:ea typeface="仿宋_GB2312" panose="02010609030101010101" pitchFamily="49" charset="-122"/>
              </a:rPr>
              <a:t>功能，将失败用例输出为 </a:t>
            </a:r>
            <a:r>
              <a:rPr lang="en-US" altLang="zh-CN" dirty="0">
                <a:solidFill>
                  <a:srgbClr val="002060"/>
                </a:solidFill>
                <a:latin typeface="仿宋_GB2312" panose="02010609030101010101" pitchFamily="49" charset="-122"/>
                <a:ea typeface="仿宋_GB2312" panose="02010609030101010101" pitchFamily="49" charset="-122"/>
              </a:rPr>
              <a:t>combination test </a:t>
            </a:r>
            <a:r>
              <a:rPr lang="en-US" altLang="zh-CN" dirty="0" err="1">
                <a:solidFill>
                  <a:srgbClr val="002060"/>
                </a:solidFill>
                <a:latin typeface="仿宋_GB2312" panose="02010609030101010101" pitchFamily="49" charset="-122"/>
                <a:ea typeface="仿宋_GB2312" panose="02010609030101010101" pitchFamily="49" charset="-122"/>
              </a:rPr>
              <a:t>json</a:t>
            </a:r>
            <a:r>
              <a:rPr lang="en-US" altLang="zh-CN" dirty="0">
                <a:solidFill>
                  <a:srgbClr val="002060"/>
                </a:solidFill>
                <a:latin typeface="仿宋_GB2312" panose="02010609030101010101" pitchFamily="49" charset="-122"/>
                <a:ea typeface="仿宋_GB2312" panose="02010609030101010101" pitchFamily="49" charset="-122"/>
              </a:rPr>
              <a:t> </a:t>
            </a:r>
            <a:r>
              <a:rPr lang="zh-CN" altLang="en-US" dirty="0">
                <a:solidFill>
                  <a:srgbClr val="002060"/>
                </a:solidFill>
                <a:latin typeface="仿宋_GB2312" panose="02010609030101010101" pitchFamily="49" charset="-122"/>
                <a:ea typeface="仿宋_GB2312" panose="02010609030101010101" pitchFamily="49" charset="-122"/>
              </a:rPr>
              <a:t>文件，并编写 </a:t>
            </a:r>
            <a:r>
              <a:rPr lang="en-US" altLang="zh-CN" dirty="0">
                <a:solidFill>
                  <a:srgbClr val="002060"/>
                </a:solidFill>
                <a:latin typeface="仿宋_GB2312" panose="02010609030101010101" pitchFamily="49" charset="-122"/>
                <a:ea typeface="仿宋_GB2312" panose="02010609030101010101" pitchFamily="49" charset="-122"/>
              </a:rPr>
              <a:t>combination test </a:t>
            </a:r>
            <a:r>
              <a:rPr lang="zh-CN" altLang="en-US" dirty="0">
                <a:solidFill>
                  <a:srgbClr val="002060"/>
                </a:solidFill>
                <a:latin typeface="仿宋_GB2312" panose="02010609030101010101" pitchFamily="49" charset="-122"/>
                <a:ea typeface="仿宋_GB2312" panose="02010609030101010101" pitchFamily="49" charset="-122"/>
              </a:rPr>
              <a:t>自动化测试脚本实现重测自动化。</a:t>
            </a:r>
            <a:r>
              <a:rPr lang="zh-CN" altLang="en-US" dirty="0">
                <a:latin typeface="仿宋_GB2312" panose="02010609030101010101" pitchFamily="49" charset="-122"/>
                <a:ea typeface="仿宋_GB2312" panose="02010609030101010101" pitchFamily="49" charset="-122"/>
              </a:rPr>
              <a:t>自动重测将减少手动重测的工作量，提升测试效率。</a:t>
            </a:r>
            <a:endParaRPr lang="en-US" altLang="zh-CN" dirty="0">
              <a:latin typeface="仿宋_GB2312" panose="02010609030101010101" pitchFamily="49" charset="-122"/>
              <a:ea typeface="仿宋_GB2312" panose="02010609030101010101" pitchFamily="49" charset="-122"/>
            </a:endParaRPr>
          </a:p>
          <a:p>
            <a:pPr marL="514350" indent="-514350">
              <a:buFont typeface="+mj-lt"/>
              <a:buAutoNum type="arabicPeriod"/>
            </a:pPr>
            <a:r>
              <a:rPr lang="zh-CN" altLang="en-US" dirty="0">
                <a:latin typeface="黑体" panose="02010609060101010101" pitchFamily="49" charset="-122"/>
                <a:ea typeface="黑体" panose="02010609060101010101" pitchFamily="49" charset="-122"/>
              </a:rPr>
              <a:t>测试的自动触发</a:t>
            </a:r>
            <a:endParaRPr lang="en-US" altLang="zh-CN" dirty="0">
              <a:latin typeface="黑体" panose="02010609060101010101" pitchFamily="49" charset="-122"/>
              <a:ea typeface="黑体" panose="02010609060101010101" pitchFamily="49" charset="-122"/>
            </a:endParaRPr>
          </a:p>
          <a:p>
            <a:pPr marL="457200" lvl="1" indent="0">
              <a:buNone/>
            </a:pPr>
            <a:r>
              <a:rPr lang="zh-CN" altLang="en-US" dirty="0">
                <a:latin typeface="仿宋_GB2312" panose="02010609030101010101" pitchFamily="49" charset="-122"/>
                <a:ea typeface="仿宋_GB2312" panose="02010609030101010101" pitchFamily="49" charset="-122"/>
              </a:rPr>
              <a:t>考虑使用 </a:t>
            </a:r>
            <a:r>
              <a:rPr lang="en-US" altLang="zh-CN" dirty="0">
                <a:latin typeface="仿宋_GB2312" panose="02010609030101010101" pitchFamily="49" charset="-122"/>
                <a:ea typeface="仿宋_GB2312" panose="02010609030101010101" pitchFamily="49" charset="-122"/>
              </a:rPr>
              <a:t>CI </a:t>
            </a:r>
            <a:r>
              <a:rPr lang="zh-CN" altLang="en-US" dirty="0">
                <a:latin typeface="仿宋_GB2312" panose="02010609030101010101" pitchFamily="49" charset="-122"/>
                <a:ea typeface="仿宋_GB2312" panose="02010609030101010101" pitchFamily="49" charset="-122"/>
              </a:rPr>
              <a:t>来自动触发 </a:t>
            </a:r>
            <a:r>
              <a:rPr lang="en-US" altLang="zh-CN" dirty="0" err="1">
                <a:latin typeface="仿宋_GB2312" panose="02010609030101010101" pitchFamily="49" charset="-122"/>
                <a:ea typeface="仿宋_GB2312" panose="02010609030101010101" pitchFamily="49" charset="-122"/>
              </a:rPr>
              <a:t>mugen</a:t>
            </a:r>
            <a:r>
              <a:rPr lang="en-US" altLang="zh-CN" dirty="0">
                <a:latin typeface="仿宋_GB2312" panose="02010609030101010101" pitchFamily="49" charset="-122"/>
                <a:ea typeface="仿宋_GB2312" panose="02010609030101010101" pitchFamily="49" charset="-122"/>
              </a:rPr>
              <a:t> </a:t>
            </a:r>
            <a:r>
              <a:rPr lang="zh-CN" altLang="en-US" dirty="0">
                <a:latin typeface="仿宋_GB2312" panose="02010609030101010101" pitchFamily="49" charset="-122"/>
                <a:ea typeface="仿宋_GB2312" panose="02010609030101010101" pitchFamily="49" charset="-122"/>
              </a:rPr>
              <a:t>测试。</a:t>
            </a:r>
            <a:endParaRPr lang="en-US" altLang="zh-CN" dirty="0">
              <a:latin typeface="仿宋_GB2312" panose="02010609030101010101" pitchFamily="49" charset="-122"/>
              <a:ea typeface="仿宋_GB2312" panose="02010609030101010101" pitchFamily="49" charset="-122"/>
            </a:endParaRPr>
          </a:p>
          <a:p>
            <a:pPr marL="514350" indent="-514350">
              <a:buFont typeface="+mj-lt"/>
              <a:buAutoNum type="arabicPeriod"/>
            </a:pPr>
            <a:r>
              <a:rPr lang="en-US" altLang="zh-CN" dirty="0" err="1">
                <a:latin typeface="黑体" panose="02010609060101010101" pitchFamily="49" charset="-122"/>
                <a:ea typeface="黑体" panose="02010609060101010101" pitchFamily="49" charset="-122"/>
              </a:rPr>
              <a:t>mugen</a:t>
            </a:r>
            <a:r>
              <a:rPr lang="en-US" altLang="zh-CN"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的 </a:t>
            </a:r>
            <a:r>
              <a:rPr lang="en-US" altLang="zh-CN" dirty="0">
                <a:latin typeface="黑体" panose="02010609060101010101" pitchFamily="49" charset="-122"/>
                <a:ea typeface="黑体" panose="02010609060101010101" pitchFamily="49" charset="-122"/>
              </a:rPr>
              <a:t>RISC-V </a:t>
            </a:r>
            <a:r>
              <a:rPr lang="zh-CN" altLang="en-US" dirty="0">
                <a:latin typeface="黑体" panose="02010609060101010101" pitchFamily="49" charset="-122"/>
                <a:ea typeface="黑体" panose="02010609060101010101" pitchFamily="49" charset="-122"/>
              </a:rPr>
              <a:t>适配</a:t>
            </a:r>
            <a:endParaRPr lang="en-US" altLang="zh-CN" dirty="0">
              <a:latin typeface="黑体" panose="02010609060101010101" pitchFamily="49" charset="-122"/>
              <a:ea typeface="黑体" panose="02010609060101010101" pitchFamily="49" charset="-122"/>
            </a:endParaRPr>
          </a:p>
          <a:p>
            <a:pPr marL="457200" lvl="1" indent="0">
              <a:buNone/>
            </a:pPr>
            <a:r>
              <a:rPr lang="zh-CN" altLang="en-US" dirty="0">
                <a:latin typeface="仿宋_GB2312" panose="02010609030101010101" pitchFamily="49" charset="-122"/>
                <a:ea typeface="仿宋_GB2312" panose="02010609030101010101" pitchFamily="49" charset="-122"/>
              </a:rPr>
              <a:t>向上游提交 </a:t>
            </a:r>
            <a:r>
              <a:rPr lang="en-US" altLang="zh-CN" dirty="0">
                <a:latin typeface="仿宋_GB2312" panose="02010609030101010101" pitchFamily="49" charset="-122"/>
                <a:ea typeface="仿宋_GB2312" panose="02010609030101010101" pitchFamily="49" charset="-122"/>
              </a:rPr>
              <a:t>RISC-V </a:t>
            </a:r>
            <a:r>
              <a:rPr lang="zh-CN" altLang="en-US" dirty="0">
                <a:latin typeface="仿宋_GB2312" panose="02010609030101010101" pitchFamily="49" charset="-122"/>
                <a:ea typeface="仿宋_GB2312" panose="02010609030101010101" pitchFamily="49" charset="-122"/>
              </a:rPr>
              <a:t>相关适配，并实现合入。</a:t>
            </a:r>
            <a:endParaRPr lang="en-US" altLang="zh-CN"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2144382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F6B9AF-27CF-0F3B-CB30-E0F6AE0C6650}"/>
              </a:ext>
            </a:extLst>
          </p:cNvPr>
          <p:cNvSpPr>
            <a:spLocks noGrp="1"/>
          </p:cNvSpPr>
          <p:nvPr>
            <p:ph type="title"/>
          </p:nvPr>
        </p:nvSpPr>
        <p:spPr>
          <a:xfrm>
            <a:off x="838200" y="1719363"/>
            <a:ext cx="10515600" cy="1325563"/>
          </a:xfrm>
        </p:spPr>
        <p:txBody>
          <a:bodyPr/>
          <a:lstStyle/>
          <a:p>
            <a:pPr algn="ctr"/>
            <a:r>
              <a:rPr lang="zh-CN" altLang="en-US" dirty="0">
                <a:latin typeface="楷体_GB2312" panose="02010609030101010101" pitchFamily="49" charset="-122"/>
                <a:ea typeface="楷体_GB2312" panose="02010609030101010101" pitchFamily="49" charset="-122"/>
              </a:rPr>
              <a:t>请大家指导</a:t>
            </a:r>
          </a:p>
        </p:txBody>
      </p:sp>
    </p:spTree>
    <p:extLst>
      <p:ext uri="{BB962C8B-B14F-4D97-AF65-F5344CB8AC3E}">
        <p14:creationId xmlns:p14="http://schemas.microsoft.com/office/powerpoint/2010/main" val="1945327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09CF51-B621-6E5C-517C-C82DCBDCA570}"/>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最简单的方式使用 </a:t>
            </a:r>
            <a:r>
              <a:rPr lang="en-US" altLang="zh-CN" dirty="0" err="1">
                <a:latin typeface="方正小标宋简体" panose="03000509000000000000" pitchFamily="65" charset="-122"/>
                <a:ea typeface="方正小标宋简体" panose="03000509000000000000" pitchFamily="65" charset="-122"/>
              </a:rPr>
              <a:t>mugen</a:t>
            </a:r>
            <a:endParaRPr lang="zh-CN" altLang="en-US" dirty="0">
              <a:latin typeface="方正小标宋简体" panose="03000509000000000000" pitchFamily="65" charset="-122"/>
              <a:ea typeface="方正小标宋简体" panose="03000509000000000000" pitchFamily="65" charset="-122"/>
            </a:endParaRPr>
          </a:p>
        </p:txBody>
      </p:sp>
      <p:sp>
        <p:nvSpPr>
          <p:cNvPr id="3" name="内容占位符 2">
            <a:extLst>
              <a:ext uri="{FF2B5EF4-FFF2-40B4-BE49-F238E27FC236}">
                <a16:creationId xmlns:a16="http://schemas.microsoft.com/office/drawing/2014/main" id="{0355FC17-4299-67D5-42E5-2A3A3A73A9F5}"/>
              </a:ext>
            </a:extLst>
          </p:cNvPr>
          <p:cNvSpPr>
            <a:spLocks noGrp="1"/>
          </p:cNvSpPr>
          <p:nvPr>
            <p:ph idx="1"/>
          </p:nvPr>
        </p:nvSpPr>
        <p:spPr>
          <a:xfrm>
            <a:off x="1986874" y="2438467"/>
            <a:ext cx="8218251" cy="3067388"/>
          </a:xfrm>
        </p:spPr>
        <p:txBody>
          <a:bodyPr/>
          <a:lstStyle/>
          <a:p>
            <a:pPr marL="0" indent="0">
              <a:lnSpc>
                <a:spcPct val="80000"/>
              </a:lnSpc>
              <a:buNone/>
            </a:pPr>
            <a:r>
              <a:rPr lang="zh-CN" altLang="en-US" sz="2600" dirty="0">
                <a:latin typeface="黑体" panose="02010609060101010101" pitchFamily="49" charset="-122"/>
                <a:ea typeface="黑体" panose="02010609060101010101" pitchFamily="49" charset="-122"/>
              </a:rPr>
              <a:t>由于测试套数量众多，最简单的方法就是跑一个循环</a:t>
            </a:r>
            <a:endParaRPr lang="en-US" altLang="zh-CN" sz="2600" dirty="0">
              <a:latin typeface="黑体" panose="02010609060101010101" pitchFamily="49" charset="-122"/>
              <a:ea typeface="黑体" panose="02010609060101010101" pitchFamily="49" charset="-122"/>
            </a:endParaRPr>
          </a:p>
          <a:p>
            <a:pPr marL="0" indent="0">
              <a:lnSpc>
                <a:spcPct val="80000"/>
              </a:lnSpc>
              <a:buNone/>
            </a:pPr>
            <a:endParaRPr lang="en-US" altLang="zh-CN" sz="2600" dirty="0">
              <a:latin typeface="黑体" panose="02010609060101010101" pitchFamily="49" charset="-122"/>
              <a:ea typeface="黑体" panose="02010609060101010101" pitchFamily="49" charset="-122"/>
            </a:endParaRPr>
          </a:p>
          <a:p>
            <a:pPr marL="0" indent="0">
              <a:lnSpc>
                <a:spcPct val="80000"/>
              </a:lnSpc>
              <a:buNone/>
            </a:pPr>
            <a:r>
              <a:rPr lang="en-US" altLang="zh-CN" sz="2600" dirty="0">
                <a:solidFill>
                  <a:srgbClr val="FF0000"/>
                </a:solidFill>
                <a:latin typeface="Consolas" panose="020B0609020204030204" pitchFamily="49" charset="0"/>
                <a:ea typeface="黑体" panose="02010609060101010101" pitchFamily="49" charset="-122"/>
              </a:rPr>
              <a:t>for</a:t>
            </a:r>
            <a:r>
              <a:rPr lang="en-US" altLang="zh-CN" sz="2600" dirty="0">
                <a:latin typeface="Consolas" panose="020B0609020204030204" pitchFamily="49" charset="0"/>
                <a:ea typeface="黑体" panose="02010609060101010101" pitchFamily="49" charset="-122"/>
              </a:rPr>
              <a:t> t </a:t>
            </a:r>
            <a:r>
              <a:rPr lang="en-US" altLang="zh-CN" sz="2600" dirty="0">
                <a:solidFill>
                  <a:srgbClr val="FF0000"/>
                </a:solidFill>
                <a:latin typeface="Consolas" panose="020B0609020204030204" pitchFamily="49" charset="0"/>
                <a:ea typeface="黑体" panose="02010609060101010101" pitchFamily="49" charset="-122"/>
              </a:rPr>
              <a:t>in</a:t>
            </a:r>
            <a:r>
              <a:rPr lang="en-US" altLang="zh-CN" sz="2600" dirty="0">
                <a:latin typeface="Consolas" panose="020B0609020204030204" pitchFamily="49" charset="0"/>
                <a:ea typeface="黑体" panose="02010609060101010101" pitchFamily="49" charset="-122"/>
              </a:rPr>
              <a:t> </a:t>
            </a:r>
            <a:r>
              <a:rPr lang="en-US" altLang="zh-CN" sz="2600" dirty="0">
                <a:solidFill>
                  <a:schemeClr val="accent1">
                    <a:lumMod val="50000"/>
                  </a:schemeClr>
                </a:solidFill>
                <a:latin typeface="Consolas" panose="020B0609020204030204" pitchFamily="49" charset="0"/>
                <a:ea typeface="黑体" panose="02010609060101010101" pitchFamily="49" charset="-122"/>
              </a:rPr>
              <a:t>$(cat </a:t>
            </a:r>
            <a:r>
              <a:rPr lang="en-US" altLang="zh-CN" sz="2600" dirty="0" err="1">
                <a:solidFill>
                  <a:schemeClr val="accent1">
                    <a:lumMod val="50000"/>
                  </a:schemeClr>
                </a:solidFill>
                <a:latin typeface="Consolas" panose="020B0609020204030204" pitchFamily="49" charset="0"/>
                <a:ea typeface="黑体" panose="02010609060101010101" pitchFamily="49" charset="-122"/>
              </a:rPr>
              <a:t>mylist</a:t>
            </a:r>
            <a:r>
              <a:rPr lang="en-US" altLang="zh-CN" sz="2600" dirty="0">
                <a:solidFill>
                  <a:schemeClr val="accent1">
                    <a:lumMod val="50000"/>
                  </a:schemeClr>
                </a:solidFill>
                <a:latin typeface="Consolas" panose="020B0609020204030204" pitchFamily="49" charset="0"/>
                <a:ea typeface="黑体" panose="02010609060101010101" pitchFamily="49" charset="-122"/>
              </a:rPr>
              <a:t>)</a:t>
            </a:r>
            <a:r>
              <a:rPr lang="en-US" altLang="zh-CN" sz="2600" dirty="0">
                <a:solidFill>
                  <a:srgbClr val="FF0000"/>
                </a:solidFill>
                <a:latin typeface="Consolas" panose="020B0609020204030204" pitchFamily="49" charset="0"/>
                <a:ea typeface="黑体" panose="02010609060101010101" pitchFamily="49" charset="-122"/>
              </a:rPr>
              <a:t>; do</a:t>
            </a:r>
          </a:p>
          <a:p>
            <a:pPr marL="0" indent="0">
              <a:lnSpc>
                <a:spcPct val="80000"/>
              </a:lnSpc>
              <a:buNone/>
            </a:pPr>
            <a:r>
              <a:rPr lang="en-US" altLang="zh-CN" sz="2600" dirty="0">
                <a:latin typeface="Consolas" panose="020B0609020204030204" pitchFamily="49" charset="0"/>
                <a:ea typeface="黑体" panose="02010609060101010101" pitchFamily="49" charset="-122"/>
              </a:rPr>
              <a:t>    bash mugen.sh -f $t -x</a:t>
            </a:r>
          </a:p>
          <a:p>
            <a:pPr marL="0" indent="0">
              <a:lnSpc>
                <a:spcPct val="80000"/>
              </a:lnSpc>
              <a:buNone/>
            </a:pPr>
            <a:r>
              <a:rPr lang="en-US" altLang="zh-CN" sz="2600" dirty="0">
                <a:solidFill>
                  <a:srgbClr val="FF0000"/>
                </a:solidFill>
                <a:latin typeface="Consolas" panose="020B0609020204030204" pitchFamily="49" charset="0"/>
                <a:ea typeface="黑体" panose="02010609060101010101" pitchFamily="49" charset="-122"/>
              </a:rPr>
              <a:t>done</a:t>
            </a:r>
            <a:endParaRPr lang="zh-CN" altLang="en-US" sz="2600" dirty="0">
              <a:solidFill>
                <a:srgbClr val="FF0000"/>
              </a:solidFill>
              <a:latin typeface="Consolas" panose="020B0609020204030204" pitchFamily="49" charset="0"/>
              <a:ea typeface="黑体" panose="02010609060101010101" pitchFamily="49" charset="-122"/>
            </a:endParaRPr>
          </a:p>
        </p:txBody>
      </p:sp>
    </p:spTree>
    <p:extLst>
      <p:ext uri="{BB962C8B-B14F-4D97-AF65-F5344CB8AC3E}">
        <p14:creationId xmlns:p14="http://schemas.microsoft.com/office/powerpoint/2010/main" val="481322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A53449-75FF-DB09-83EC-4AD029EEFC80}"/>
              </a:ext>
            </a:extLst>
          </p:cNvPr>
          <p:cNvSpPr>
            <a:spLocks noGrp="1"/>
          </p:cNvSpPr>
          <p:nvPr>
            <p:ph type="title"/>
          </p:nvPr>
        </p:nvSpPr>
        <p:spPr>
          <a:xfrm>
            <a:off x="838200" y="934430"/>
            <a:ext cx="10515600" cy="1325563"/>
          </a:xfrm>
        </p:spPr>
        <p:txBody>
          <a:bodyPr>
            <a:normAutofit/>
          </a:bodyPr>
          <a:lstStyle/>
          <a:p>
            <a:r>
              <a:rPr lang="zh-CN" altLang="en-US" sz="2800" dirty="0">
                <a:latin typeface="黑体" panose="02010609060101010101" pitchFamily="49" charset="-122"/>
                <a:ea typeface="黑体" panose="02010609060101010101" pitchFamily="49" charset="-122"/>
              </a:rPr>
              <a:t>这样运行 </a:t>
            </a:r>
            <a:r>
              <a:rPr lang="en-US" altLang="zh-CN" sz="2800" dirty="0" err="1">
                <a:latin typeface="黑体" panose="02010609060101010101" pitchFamily="49" charset="-122"/>
                <a:ea typeface="黑体" panose="02010609060101010101" pitchFamily="49" charset="-122"/>
              </a:rPr>
              <a:t>mugen</a:t>
            </a:r>
            <a:r>
              <a:rPr lang="en-US" altLang="zh-CN" sz="2800" dirty="0">
                <a:latin typeface="黑体" panose="02010609060101010101" pitchFamily="49" charset="-122"/>
                <a:ea typeface="黑体" panose="02010609060101010101" pitchFamily="49" charset="-122"/>
              </a:rPr>
              <a:t> </a:t>
            </a:r>
            <a:r>
              <a:rPr lang="zh-CN" altLang="en-US" sz="2800" dirty="0">
                <a:latin typeface="黑体" panose="02010609060101010101" pitchFamily="49" charset="-122"/>
                <a:ea typeface="黑体" panose="02010609060101010101" pitchFamily="49" charset="-122"/>
              </a:rPr>
              <a:t>测试没有考虑两个问题</a:t>
            </a:r>
          </a:p>
        </p:txBody>
      </p:sp>
      <p:sp>
        <p:nvSpPr>
          <p:cNvPr id="3" name="内容占位符 2">
            <a:extLst>
              <a:ext uri="{FF2B5EF4-FFF2-40B4-BE49-F238E27FC236}">
                <a16:creationId xmlns:a16="http://schemas.microsoft.com/office/drawing/2014/main" id="{0943B706-155A-9E4D-C757-CA0642C34CF1}"/>
              </a:ext>
            </a:extLst>
          </p:cNvPr>
          <p:cNvSpPr>
            <a:spLocks noGrp="1"/>
          </p:cNvSpPr>
          <p:nvPr>
            <p:ph idx="1"/>
          </p:nvPr>
        </p:nvSpPr>
        <p:spPr>
          <a:xfrm>
            <a:off x="838200" y="2422289"/>
            <a:ext cx="10515600" cy="2820920"/>
          </a:xfrm>
        </p:spPr>
        <p:txBody>
          <a:bodyPr>
            <a:normAutofit/>
          </a:bodyPr>
          <a:lstStyle/>
          <a:p>
            <a:r>
              <a:rPr lang="zh-CN" altLang="en-US" sz="2400" dirty="0">
                <a:latin typeface="仿宋_GB2312" panose="02010609030101010101" pitchFamily="49" charset="-122"/>
                <a:ea typeface="仿宋_GB2312" panose="02010609030101010101" pitchFamily="49" charset="-122"/>
              </a:rPr>
              <a:t>一些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测试会对测试环境的软件包、网络配置、 </a:t>
            </a:r>
            <a:r>
              <a:rPr lang="en-US" altLang="zh-CN" sz="2400" dirty="0" err="1">
                <a:latin typeface="仿宋_GB2312" panose="02010609030101010101" pitchFamily="49" charset="-122"/>
                <a:ea typeface="仿宋_GB2312" panose="02010609030101010101" pitchFamily="49" charset="-122"/>
              </a:rPr>
              <a:t>systemd</a:t>
            </a:r>
            <a:r>
              <a:rPr lang="en-US" altLang="zh-CN" sz="2400" dirty="0">
                <a:latin typeface="仿宋_GB2312" panose="02010609030101010101" pitchFamily="49" charset="-122"/>
                <a:ea typeface="仿宋_GB2312" panose="02010609030101010101" pitchFamily="49" charset="-122"/>
              </a:rPr>
              <a:t> daemon </a:t>
            </a:r>
            <a:r>
              <a:rPr lang="zh-CN" altLang="en-US" sz="2400" dirty="0">
                <a:latin typeface="仿宋_GB2312" panose="02010609030101010101" pitchFamily="49" charset="-122"/>
                <a:ea typeface="仿宋_GB2312" panose="02010609030101010101" pitchFamily="49" charset="-122"/>
              </a:rPr>
              <a:t>进行一系列操作，且不见得能还原</a:t>
            </a:r>
            <a:endParaRPr lang="en-US" altLang="zh-CN" sz="2400" dirty="0">
              <a:latin typeface="仿宋_GB2312" panose="02010609030101010101" pitchFamily="49" charset="-122"/>
              <a:ea typeface="仿宋_GB2312" panose="02010609030101010101" pitchFamily="49" charset="-122"/>
            </a:endParaRPr>
          </a:p>
          <a:p>
            <a:r>
              <a:rPr lang="zh-CN" altLang="en-US" sz="2400" dirty="0">
                <a:latin typeface="仿宋_GB2312" panose="02010609030101010101" pitchFamily="49" charset="-122"/>
                <a:ea typeface="仿宋_GB2312" panose="02010609030101010101" pitchFamily="49" charset="-122"/>
              </a:rPr>
              <a:t>不同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测试要求的磁盘数量、测试机数量、网卡数量并不相同</a:t>
            </a:r>
            <a:endParaRPr lang="en-US" altLang="zh-CN" sz="2400" dirty="0">
              <a:latin typeface="仿宋_GB2312" panose="02010609030101010101" pitchFamily="49" charset="-122"/>
              <a:ea typeface="仿宋_GB2312" panose="02010609030101010101" pitchFamily="49" charset="-122"/>
            </a:endParaRPr>
          </a:p>
          <a:p>
            <a:endParaRPr lang="en-US" altLang="zh-CN" sz="2400" dirty="0">
              <a:latin typeface="仿宋_GB2312" panose="02010609030101010101" pitchFamily="49" charset="-122"/>
              <a:ea typeface="仿宋_GB2312" panose="0201060903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尽管可以简单搭建一个最大化的环境，但使用上面的脚本无法实现测试套之间测试环境的统一，而实际上它也是无法完成所有测试的。</a:t>
            </a:r>
          </a:p>
        </p:txBody>
      </p:sp>
    </p:spTree>
    <p:extLst>
      <p:ext uri="{BB962C8B-B14F-4D97-AF65-F5344CB8AC3E}">
        <p14:creationId xmlns:p14="http://schemas.microsoft.com/office/powerpoint/2010/main" val="2691170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8435D8-6D84-0B53-C904-10BCC0C74567}"/>
              </a:ext>
            </a:extLst>
          </p:cNvPr>
          <p:cNvSpPr>
            <a:spLocks noGrp="1"/>
          </p:cNvSpPr>
          <p:nvPr>
            <p:ph type="title"/>
          </p:nvPr>
        </p:nvSpPr>
        <p:spPr>
          <a:xfrm>
            <a:off x="838200" y="914401"/>
            <a:ext cx="10515600" cy="1325563"/>
          </a:xfrm>
        </p:spPr>
        <p:txBody>
          <a:bodyPr/>
          <a:lstStyle/>
          <a:p>
            <a:r>
              <a:rPr lang="zh-CN" altLang="en-US" sz="2800" dirty="0">
                <a:latin typeface="黑体" panose="02010609060101010101" pitchFamily="49" charset="-122"/>
                <a:ea typeface="黑体" panose="02010609060101010101" pitchFamily="49" charset="-122"/>
              </a:rPr>
              <a:t>测试环境</a:t>
            </a:r>
          </a:p>
        </p:txBody>
      </p:sp>
      <p:sp>
        <p:nvSpPr>
          <p:cNvPr id="3" name="内容占位符 2">
            <a:extLst>
              <a:ext uri="{FF2B5EF4-FFF2-40B4-BE49-F238E27FC236}">
                <a16:creationId xmlns:a16="http://schemas.microsoft.com/office/drawing/2014/main" id="{0893BA53-096D-B52E-E184-88E693796385}"/>
              </a:ext>
            </a:extLst>
          </p:cNvPr>
          <p:cNvSpPr>
            <a:spLocks noGrp="1"/>
          </p:cNvSpPr>
          <p:nvPr>
            <p:ph idx="1"/>
          </p:nvPr>
        </p:nvSpPr>
        <p:spPr>
          <a:xfrm>
            <a:off x="838200" y="2239964"/>
            <a:ext cx="10515600" cy="3028477"/>
          </a:xfrm>
        </p:spPr>
        <p:txBody>
          <a:bodyPr/>
          <a:lstStyle/>
          <a:p>
            <a:pPr marL="0" indent="0">
              <a:buNone/>
            </a:pPr>
            <a:r>
              <a:rPr lang="zh-CN" altLang="en-US" sz="2400" dirty="0">
                <a:latin typeface="仿宋_GB2312" panose="02010609030101010101" pitchFamily="49" charset="-122"/>
                <a:ea typeface="仿宋_GB2312" panose="02010609030101010101" pitchFamily="49" charset="-122"/>
              </a:rPr>
              <a:t>    四台具有两个以太网卡和四块空闲硬盘的计算机可以满足大部分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测试用例的测试要求，但是这样的测试环境并不是每个人都可以获得的。</a:t>
            </a:r>
          </a:p>
          <a:p>
            <a:pPr marL="0" indent="0">
              <a:buNone/>
            </a:pPr>
            <a:endParaRPr lang="zh-CN" altLang="en-US" sz="2400" dirty="0">
              <a:latin typeface="仿宋_GB2312" panose="02010609030101010101" pitchFamily="49" charset="-122"/>
              <a:ea typeface="仿宋_GB2312" panose="02010609030101010101" pitchFamily="49" charset="-122"/>
            </a:endParaRPr>
          </a:p>
          <a:p>
            <a:pPr marL="0" indent="0">
              <a:buNone/>
            </a:pPr>
            <a:r>
              <a:rPr lang="zh-CN" altLang="en-US" sz="2400" dirty="0">
                <a:latin typeface="仿宋_GB2312" panose="02010609030101010101" pitchFamily="49" charset="-122"/>
                <a:ea typeface="仿宋_GB2312" panose="02010609030101010101" pitchFamily="49" charset="-122"/>
              </a:rPr>
              <a:t>    且实际上进行的 </a:t>
            </a:r>
            <a:r>
              <a:rPr lang="en-US" altLang="zh-CN" sz="2400" dirty="0" err="1">
                <a:latin typeface="仿宋_GB2312" panose="02010609030101010101" pitchFamily="49" charset="-122"/>
                <a:ea typeface="仿宋_GB2312" panose="02010609030101010101" pitchFamily="49" charset="-122"/>
              </a:rPr>
              <a:t>mugen</a:t>
            </a:r>
            <a:r>
              <a:rPr lang="en-US" altLang="zh-CN" sz="2400" dirty="0">
                <a:latin typeface="仿宋_GB2312" panose="02010609030101010101" pitchFamily="49" charset="-122"/>
                <a:ea typeface="仿宋_GB2312" panose="02010609030101010101" pitchFamily="49" charset="-122"/>
              </a:rPr>
              <a:t> </a:t>
            </a:r>
            <a:r>
              <a:rPr lang="zh-CN" altLang="en-US" sz="2400" dirty="0">
                <a:latin typeface="仿宋_GB2312" panose="02010609030101010101" pitchFamily="49" charset="-122"/>
                <a:ea typeface="仿宋_GB2312" panose="02010609030101010101" pitchFamily="49" charset="-122"/>
              </a:rPr>
              <a:t>测试是 </a:t>
            </a:r>
            <a:r>
              <a:rPr lang="en-US" altLang="zh-CN" sz="2400" dirty="0">
                <a:latin typeface="仿宋_GB2312" panose="02010609030101010101" pitchFamily="49" charset="-122"/>
                <a:ea typeface="仿宋_GB2312" panose="02010609030101010101" pitchFamily="49" charset="-122"/>
              </a:rPr>
              <a:t>RISC-V </a:t>
            </a:r>
            <a:r>
              <a:rPr lang="zh-CN" altLang="en-US" sz="2400" dirty="0">
                <a:latin typeface="仿宋_GB2312" panose="02010609030101010101" pitchFamily="49" charset="-122"/>
                <a:ea typeface="仿宋_GB2312" panose="02010609030101010101" pitchFamily="49" charset="-122"/>
              </a:rPr>
              <a:t>和 </a:t>
            </a:r>
            <a:r>
              <a:rPr lang="en-US" altLang="zh-CN" sz="2400" dirty="0">
                <a:latin typeface="仿宋_GB2312" panose="02010609030101010101" pitchFamily="49" charset="-122"/>
                <a:ea typeface="仿宋_GB2312" panose="02010609030101010101" pitchFamily="49" charset="-122"/>
              </a:rPr>
              <a:t>x86 </a:t>
            </a:r>
            <a:r>
              <a:rPr lang="zh-CN" altLang="en-US" sz="2400" dirty="0">
                <a:latin typeface="仿宋_GB2312" panose="02010609030101010101" pitchFamily="49" charset="-122"/>
                <a:ea typeface="仿宋_GB2312" panose="02010609030101010101" pitchFamily="49" charset="-122"/>
              </a:rPr>
              <a:t>双架构的对比测试，为了方便测试的自动化进行和两种架构测试环境的相对统一，我们使用 </a:t>
            </a:r>
            <a:r>
              <a:rPr lang="en-US" altLang="zh-CN" sz="2400" dirty="0">
                <a:latin typeface="仿宋_GB2312" panose="02010609030101010101" pitchFamily="49" charset="-122"/>
                <a:ea typeface="仿宋_GB2312" panose="02010609030101010101" pitchFamily="49" charset="-122"/>
              </a:rPr>
              <a:t>QEMU </a:t>
            </a:r>
            <a:r>
              <a:rPr lang="zh-CN" altLang="en-US" sz="2400" dirty="0">
                <a:latin typeface="仿宋_GB2312" panose="02010609030101010101" pitchFamily="49" charset="-122"/>
                <a:ea typeface="仿宋_GB2312" panose="02010609030101010101" pitchFamily="49" charset="-122"/>
              </a:rPr>
              <a:t>虚拟机来完成所有测试。</a:t>
            </a:r>
          </a:p>
        </p:txBody>
      </p:sp>
    </p:spTree>
    <p:extLst>
      <p:ext uri="{BB962C8B-B14F-4D97-AF65-F5344CB8AC3E}">
        <p14:creationId xmlns:p14="http://schemas.microsoft.com/office/powerpoint/2010/main" val="3854098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6BA7A5-D9CE-AFF8-6C07-3F1486897DF6}"/>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自动化测试套件 </a:t>
            </a:r>
            <a:r>
              <a:rPr lang="en-US" altLang="zh-CN" dirty="0" err="1">
                <a:latin typeface="方正小标宋简体" panose="03000509000000000000" pitchFamily="65" charset="-122"/>
                <a:ea typeface="方正小标宋简体" panose="03000509000000000000" pitchFamily="65" charset="-122"/>
              </a:rPr>
              <a:t>mugen-riscv</a:t>
            </a:r>
            <a:endParaRPr lang="zh-CN" altLang="en-US" dirty="0">
              <a:latin typeface="方正小标宋简体" panose="03000509000000000000" pitchFamily="65" charset="-122"/>
              <a:ea typeface="方正小标宋简体" panose="03000509000000000000" pitchFamily="65" charset="-122"/>
            </a:endParaRPr>
          </a:p>
        </p:txBody>
      </p:sp>
      <p:sp>
        <p:nvSpPr>
          <p:cNvPr id="3" name="内容占位符 2">
            <a:extLst>
              <a:ext uri="{FF2B5EF4-FFF2-40B4-BE49-F238E27FC236}">
                <a16:creationId xmlns:a16="http://schemas.microsoft.com/office/drawing/2014/main" id="{C23F9A15-6245-10F0-1CFF-80EC04C79268}"/>
              </a:ext>
            </a:extLst>
          </p:cNvPr>
          <p:cNvSpPr>
            <a:spLocks noGrp="1"/>
          </p:cNvSpPr>
          <p:nvPr>
            <p:ph idx="1"/>
          </p:nvPr>
        </p:nvSpPr>
        <p:spPr>
          <a:xfrm>
            <a:off x="838200" y="1996173"/>
            <a:ext cx="10515600" cy="3886417"/>
          </a:xfrm>
        </p:spPr>
        <p:txBody>
          <a:bodyPr>
            <a:noAutofit/>
          </a:bodyPr>
          <a:lstStyle/>
          <a:p>
            <a:pPr marL="0" indent="0">
              <a:buNone/>
            </a:pPr>
            <a:r>
              <a:rPr lang="en-US" altLang="zh-CN" sz="2600" dirty="0">
                <a:latin typeface="仿宋_GB2312" panose="02010609030101010101" pitchFamily="49" charset="-122"/>
                <a:ea typeface="仿宋_GB2312" panose="02010609030101010101" pitchFamily="49" charset="-122"/>
              </a:rPr>
              <a:t>    </a:t>
            </a:r>
            <a:r>
              <a:rPr lang="en-US" altLang="zh-CN" sz="2600" dirty="0" err="1">
                <a:latin typeface="仿宋_GB2312" panose="02010609030101010101" pitchFamily="49" charset="-122"/>
                <a:ea typeface="仿宋_GB2312" panose="02010609030101010101" pitchFamily="49" charset="-122"/>
              </a:rPr>
              <a:t>openEuler</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上游的 </a:t>
            </a:r>
            <a:r>
              <a:rPr lang="en-US" altLang="zh-CN" sz="2600" dirty="0" err="1">
                <a:latin typeface="仿宋_GB2312" panose="02010609030101010101" pitchFamily="49" charset="-122"/>
                <a:ea typeface="仿宋_GB2312" panose="02010609030101010101" pitchFamily="49" charset="-122"/>
              </a:rPr>
              <a:t>mugen</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项目目前用于 </a:t>
            </a:r>
            <a:r>
              <a:rPr lang="en-US" altLang="zh-CN" sz="2600" dirty="0" err="1">
                <a:latin typeface="仿宋_GB2312" panose="02010609030101010101" pitchFamily="49" charset="-122"/>
                <a:ea typeface="仿宋_GB2312" panose="02010609030101010101" pitchFamily="49" charset="-122"/>
              </a:rPr>
              <a:t>openEuler</a:t>
            </a:r>
            <a:r>
              <a:rPr lang="en-US" altLang="zh-CN" sz="2600" dirty="0">
                <a:latin typeface="仿宋_GB2312" panose="02010609030101010101" pitchFamily="49" charset="-122"/>
                <a:ea typeface="仿宋_GB2312" panose="02010609030101010101" pitchFamily="49" charset="-122"/>
              </a:rPr>
              <a:t> x86/AArch64 </a:t>
            </a:r>
            <a:r>
              <a:rPr lang="zh-CN" altLang="en-US" sz="2600" dirty="0">
                <a:latin typeface="仿宋_GB2312" panose="02010609030101010101" pitchFamily="49" charset="-122"/>
                <a:ea typeface="仿宋_GB2312" panose="02010609030101010101" pitchFamily="49" charset="-122"/>
              </a:rPr>
              <a:t>架构的测试，并不方便直接用于当前 </a:t>
            </a:r>
            <a:r>
              <a:rPr lang="en-US" altLang="zh-CN" sz="2600" dirty="0" err="1">
                <a:latin typeface="仿宋_GB2312" panose="02010609030101010101" pitchFamily="49" charset="-122"/>
                <a:ea typeface="仿宋_GB2312" panose="02010609030101010101" pitchFamily="49" charset="-122"/>
              </a:rPr>
              <a:t>openEuler</a:t>
            </a:r>
            <a:r>
              <a:rPr lang="en-US" altLang="zh-CN" sz="2600" dirty="0">
                <a:latin typeface="仿宋_GB2312" panose="02010609030101010101" pitchFamily="49" charset="-122"/>
                <a:ea typeface="仿宋_GB2312" panose="02010609030101010101" pitchFamily="49" charset="-122"/>
              </a:rPr>
              <a:t> RISC-V </a:t>
            </a:r>
            <a:r>
              <a:rPr lang="zh-CN" altLang="en-US" sz="2600" dirty="0">
                <a:latin typeface="仿宋_GB2312" panose="02010609030101010101" pitchFamily="49" charset="-122"/>
                <a:ea typeface="仿宋_GB2312" panose="02010609030101010101" pitchFamily="49" charset="-122"/>
              </a:rPr>
              <a:t>的测试。</a:t>
            </a:r>
            <a:endParaRPr lang="en-US" altLang="zh-CN" sz="2600" dirty="0">
              <a:latin typeface="仿宋_GB2312" panose="02010609030101010101" pitchFamily="49" charset="-122"/>
              <a:ea typeface="仿宋_GB2312" panose="02010609030101010101" pitchFamily="49" charset="-122"/>
            </a:endParaRPr>
          </a:p>
          <a:p>
            <a:pPr marL="0" indent="0">
              <a:buNone/>
            </a:pPr>
            <a:endParaRPr lang="en-US" altLang="zh-CN" sz="2600" dirty="0">
              <a:latin typeface="仿宋_GB2312" panose="02010609030101010101" pitchFamily="49" charset="-122"/>
              <a:ea typeface="仿宋_GB2312" panose="02010609030101010101" pitchFamily="49" charset="-122"/>
            </a:endParaRPr>
          </a:p>
          <a:p>
            <a:pPr marL="0" indent="0">
              <a:buNone/>
            </a:pPr>
            <a:r>
              <a:rPr lang="zh-CN" altLang="en-US" sz="2600" dirty="0">
                <a:latin typeface="仿宋_GB2312" panose="02010609030101010101" pitchFamily="49" charset="-122"/>
                <a:ea typeface="仿宋_GB2312" panose="02010609030101010101" pitchFamily="49" charset="-122"/>
              </a:rPr>
              <a:t>    测试依靠实习生和 </a:t>
            </a:r>
            <a:r>
              <a:rPr lang="en-US" altLang="zh-CN" sz="2600" dirty="0">
                <a:latin typeface="仿宋_GB2312" panose="02010609030101010101" pitchFamily="49" charset="-122"/>
                <a:ea typeface="仿宋_GB2312" panose="02010609030101010101" pitchFamily="49" charset="-122"/>
              </a:rPr>
              <a:t>staff </a:t>
            </a:r>
            <a:r>
              <a:rPr lang="zh-CN" altLang="en-US" sz="2600" dirty="0">
                <a:latin typeface="仿宋_GB2312" panose="02010609030101010101" pitchFamily="49" charset="-122"/>
                <a:ea typeface="仿宋_GB2312" panose="02010609030101010101" pitchFamily="49" charset="-122"/>
              </a:rPr>
              <a:t>的个人计算机来完成，测试机性能水平并不统一，为了更方便快捷地搭建测试环境、执行测试流程、汇总测试结果，第三测试小队对已有的 </a:t>
            </a:r>
            <a:r>
              <a:rPr lang="en-US" altLang="zh-CN" sz="2600" dirty="0" err="1">
                <a:latin typeface="仿宋_GB2312" panose="02010609030101010101" pitchFamily="49" charset="-122"/>
                <a:ea typeface="仿宋_GB2312" panose="02010609030101010101" pitchFamily="49" charset="-122"/>
              </a:rPr>
              <a:t>mugen</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进行封装和扩展以适合 </a:t>
            </a:r>
            <a:r>
              <a:rPr lang="en-US" altLang="zh-CN" sz="2600" dirty="0" err="1">
                <a:latin typeface="仿宋_GB2312" panose="02010609030101010101" pitchFamily="49" charset="-122"/>
                <a:ea typeface="仿宋_GB2312" panose="02010609030101010101" pitchFamily="49" charset="-122"/>
              </a:rPr>
              <a:t>openEuler</a:t>
            </a:r>
            <a:r>
              <a:rPr lang="en-US" altLang="zh-CN" sz="2600" dirty="0">
                <a:latin typeface="仿宋_GB2312" panose="02010609030101010101" pitchFamily="49" charset="-122"/>
                <a:ea typeface="仿宋_GB2312" panose="02010609030101010101" pitchFamily="49" charset="-122"/>
              </a:rPr>
              <a:t> RISC-V </a:t>
            </a:r>
            <a:r>
              <a:rPr lang="zh-CN" altLang="en-US" sz="2600" dirty="0">
                <a:latin typeface="仿宋_GB2312" panose="02010609030101010101" pitchFamily="49" charset="-122"/>
                <a:ea typeface="仿宋_GB2312" panose="02010609030101010101" pitchFamily="49" charset="-122"/>
              </a:rPr>
              <a:t>的测试需求。</a:t>
            </a:r>
            <a:endParaRPr lang="en-US" altLang="zh-CN" sz="2600" dirty="0">
              <a:latin typeface="仿宋_GB2312" panose="02010609030101010101" pitchFamily="49" charset="-122"/>
              <a:ea typeface="仿宋_GB2312" panose="02010609030101010101" pitchFamily="49" charset="-122"/>
            </a:endParaRPr>
          </a:p>
        </p:txBody>
      </p:sp>
      <p:sp>
        <p:nvSpPr>
          <p:cNvPr id="4" name="文本框 3">
            <a:extLst>
              <a:ext uri="{FF2B5EF4-FFF2-40B4-BE49-F238E27FC236}">
                <a16:creationId xmlns:a16="http://schemas.microsoft.com/office/drawing/2014/main" id="{A5558732-07B7-3E13-A593-3B0A1A06DE7C}"/>
              </a:ext>
            </a:extLst>
          </p:cNvPr>
          <p:cNvSpPr txBox="1"/>
          <p:nvPr/>
        </p:nvSpPr>
        <p:spPr>
          <a:xfrm>
            <a:off x="7736934" y="6492875"/>
            <a:ext cx="4455066"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a:t>
            </a:r>
            <a:endParaRPr lang="zh-CN" altLang="en-US" dirty="0"/>
          </a:p>
        </p:txBody>
      </p:sp>
    </p:spTree>
    <p:extLst>
      <p:ext uri="{BB962C8B-B14F-4D97-AF65-F5344CB8AC3E}">
        <p14:creationId xmlns:p14="http://schemas.microsoft.com/office/powerpoint/2010/main" val="3052841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6A85-FB61-2193-020C-37548B04F5F3}"/>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自动化测试工具 </a:t>
            </a:r>
            <a:r>
              <a:rPr lang="en-US" altLang="zh-CN" dirty="0">
                <a:latin typeface="方正小标宋简体" panose="03000509000000000000" pitchFamily="65" charset="-122"/>
                <a:ea typeface="方正小标宋简体" panose="03000509000000000000" pitchFamily="65" charset="-122"/>
              </a:rPr>
              <a:t>mugen_riscv.py</a:t>
            </a:r>
            <a:endParaRPr lang="zh-CN" altLang="en-US" dirty="0">
              <a:latin typeface="方正小标宋简体" panose="03000509000000000000" pitchFamily="65" charset="-122"/>
              <a:ea typeface="方正小标宋简体" panose="03000509000000000000" pitchFamily="65" charset="-122"/>
            </a:endParaRPr>
          </a:p>
        </p:txBody>
      </p:sp>
      <p:sp>
        <p:nvSpPr>
          <p:cNvPr id="3" name="内容占位符 2">
            <a:extLst>
              <a:ext uri="{FF2B5EF4-FFF2-40B4-BE49-F238E27FC236}">
                <a16:creationId xmlns:a16="http://schemas.microsoft.com/office/drawing/2014/main" id="{FBCBE523-D010-7575-834D-993572236C48}"/>
              </a:ext>
            </a:extLst>
          </p:cNvPr>
          <p:cNvSpPr>
            <a:spLocks noGrp="1"/>
          </p:cNvSpPr>
          <p:nvPr>
            <p:ph idx="1"/>
          </p:nvPr>
        </p:nvSpPr>
        <p:spPr>
          <a:xfrm>
            <a:off x="838200" y="2584382"/>
            <a:ext cx="10515600" cy="2843652"/>
          </a:xfrm>
        </p:spPr>
        <p:txBody>
          <a:bodyPr>
            <a:normAutofit/>
          </a:bodyPr>
          <a:lstStyle/>
          <a:p>
            <a:pPr marL="0" indent="0">
              <a:buNone/>
            </a:pPr>
            <a:r>
              <a:rPr lang="en-US" altLang="zh-CN" sz="2600" dirty="0">
                <a:latin typeface="仿宋_GB2312" panose="02010609030101010101" pitchFamily="49" charset="-122"/>
                <a:ea typeface="仿宋_GB2312" panose="02010609030101010101" pitchFamily="49" charset="-122"/>
              </a:rPr>
              <a:t>    </a:t>
            </a:r>
            <a:r>
              <a:rPr lang="en-US" altLang="zh-CN" sz="2600" dirty="0">
                <a:latin typeface="Consolas" panose="020B0609020204030204" pitchFamily="49" charset="0"/>
                <a:ea typeface="仿宋_GB2312" panose="02010609030101010101" pitchFamily="49" charset="-122"/>
              </a:rPr>
              <a:t>mugen_riscv.py</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是上游 </a:t>
            </a:r>
            <a:r>
              <a:rPr lang="en-US" altLang="zh-CN" sz="2600" dirty="0">
                <a:latin typeface="仿宋_GB2312" panose="02010609030101010101" pitchFamily="49" charset="-122"/>
                <a:ea typeface="仿宋_GB2312" panose="02010609030101010101" pitchFamily="49" charset="-122"/>
              </a:rPr>
              <a:t>mugen.sh </a:t>
            </a:r>
            <a:r>
              <a:rPr lang="zh-CN" altLang="en-US" sz="2600" dirty="0">
                <a:latin typeface="仿宋_GB2312" panose="02010609030101010101" pitchFamily="49" charset="-122"/>
                <a:ea typeface="仿宋_GB2312" panose="02010609030101010101" pitchFamily="49" charset="-122"/>
              </a:rPr>
              <a:t>工具的进一步封装。在功能上，除了获得常规的测试日志，在测试失败时还能收集额外的失败信息，有助于失败原因的分析。</a:t>
            </a:r>
          </a:p>
        </p:txBody>
      </p:sp>
      <p:sp>
        <p:nvSpPr>
          <p:cNvPr id="4" name="文本框 3">
            <a:extLst>
              <a:ext uri="{FF2B5EF4-FFF2-40B4-BE49-F238E27FC236}">
                <a16:creationId xmlns:a16="http://schemas.microsoft.com/office/drawing/2014/main" id="{98E3A281-5BD6-CE56-F97B-FE5CB1659ED9}"/>
              </a:ext>
            </a:extLst>
          </p:cNvPr>
          <p:cNvSpPr txBox="1"/>
          <p:nvPr/>
        </p:nvSpPr>
        <p:spPr>
          <a:xfrm>
            <a:off x="838200" y="6492875"/>
            <a:ext cx="11495455"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https://github.com/brsf11/mugen-riscv/blob/riscv/doc_riscv/Markdown/RISC-V-oE</a:t>
            </a:r>
            <a:r>
              <a:rPr lang="zh-CN" altLang="en-US" dirty="0">
                <a:latin typeface="仿宋_GB2312" panose="02010609030101010101" pitchFamily="49" charset="-122"/>
                <a:ea typeface="仿宋_GB2312" panose="02010609030101010101" pitchFamily="49" charset="-122"/>
              </a:rPr>
              <a:t>自动化测试脚本使用</a:t>
            </a:r>
            <a:r>
              <a:rPr lang="en-US" altLang="zh-CN" dirty="0">
                <a:latin typeface="仿宋_GB2312" panose="02010609030101010101" pitchFamily="49" charset="-122"/>
                <a:ea typeface="仿宋_GB2312" panose="02010609030101010101" pitchFamily="49" charset="-122"/>
              </a:rPr>
              <a:t>.md</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2696150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6A85-FB61-2193-020C-37548B04F5F3}"/>
              </a:ext>
            </a:extLst>
          </p:cNvPr>
          <p:cNvSpPr>
            <a:spLocks noGrp="1"/>
          </p:cNvSpPr>
          <p:nvPr>
            <p:ph type="title"/>
          </p:nvPr>
        </p:nvSpPr>
        <p:spPr/>
        <p:txBody>
          <a:bodyPr/>
          <a:lstStyle/>
          <a:p>
            <a:r>
              <a:rPr lang="zh-CN" altLang="en-US" dirty="0">
                <a:latin typeface="方正小标宋简体" panose="03000509000000000000" pitchFamily="65" charset="-122"/>
                <a:ea typeface="方正小标宋简体" panose="03000509000000000000" pitchFamily="65" charset="-122"/>
              </a:rPr>
              <a:t>自动化测试工具 </a:t>
            </a:r>
            <a:r>
              <a:rPr lang="en-US" altLang="zh-CN" dirty="0">
                <a:latin typeface="方正小标宋简体" panose="03000509000000000000" pitchFamily="65" charset="-122"/>
                <a:ea typeface="方正小标宋简体" panose="03000509000000000000" pitchFamily="65" charset="-122"/>
              </a:rPr>
              <a:t>qemu_test.py</a:t>
            </a:r>
            <a:endParaRPr lang="zh-CN" altLang="en-US" dirty="0">
              <a:latin typeface="方正小标宋简体" panose="03000509000000000000" pitchFamily="65" charset="-122"/>
              <a:ea typeface="方正小标宋简体" panose="03000509000000000000" pitchFamily="65" charset="-122"/>
            </a:endParaRPr>
          </a:p>
        </p:txBody>
      </p:sp>
      <p:sp>
        <p:nvSpPr>
          <p:cNvPr id="3" name="内容占位符 2">
            <a:extLst>
              <a:ext uri="{FF2B5EF4-FFF2-40B4-BE49-F238E27FC236}">
                <a16:creationId xmlns:a16="http://schemas.microsoft.com/office/drawing/2014/main" id="{FBCBE523-D010-7575-834D-993572236C48}"/>
              </a:ext>
            </a:extLst>
          </p:cNvPr>
          <p:cNvSpPr>
            <a:spLocks noGrp="1"/>
          </p:cNvSpPr>
          <p:nvPr>
            <p:ph idx="1"/>
          </p:nvPr>
        </p:nvSpPr>
        <p:spPr>
          <a:xfrm>
            <a:off x="838200" y="1690688"/>
            <a:ext cx="10515600" cy="4185138"/>
          </a:xfrm>
        </p:spPr>
        <p:txBody>
          <a:bodyPr>
            <a:normAutofit/>
          </a:bodyPr>
          <a:lstStyle/>
          <a:p>
            <a:pPr marL="0" indent="0">
              <a:buNone/>
            </a:pPr>
            <a:r>
              <a:rPr lang="en-US" altLang="zh-CN" sz="2600" dirty="0">
                <a:latin typeface="仿宋_GB2312" panose="02010609030101010101" pitchFamily="49" charset="-122"/>
                <a:ea typeface="仿宋_GB2312" panose="02010609030101010101" pitchFamily="49" charset="-122"/>
              </a:rPr>
              <a:t>    </a:t>
            </a:r>
            <a:r>
              <a:rPr lang="en-US" altLang="zh-CN" sz="2600" dirty="0">
                <a:latin typeface="Consolas" panose="020B0609020204030204" pitchFamily="49" charset="0"/>
                <a:ea typeface="仿宋_GB2312" panose="02010609030101010101" pitchFamily="49" charset="-122"/>
              </a:rPr>
              <a:t>qemu_test.py </a:t>
            </a:r>
            <a:r>
              <a:rPr lang="zh-CN" altLang="en-US" sz="2600" dirty="0">
                <a:latin typeface="仿宋_GB2312" panose="02010609030101010101" pitchFamily="49" charset="-122"/>
                <a:ea typeface="仿宋_GB2312" panose="02010609030101010101" pitchFamily="49" charset="-122"/>
              </a:rPr>
              <a:t>是第三测试小队一直在使用的多线程 </a:t>
            </a:r>
            <a:r>
              <a:rPr lang="en-US" altLang="zh-CN" sz="2600" dirty="0">
                <a:latin typeface="仿宋_GB2312" panose="02010609030101010101" pitchFamily="49" charset="-122"/>
                <a:ea typeface="仿宋_GB2312" panose="02010609030101010101" pitchFamily="49" charset="-122"/>
              </a:rPr>
              <a:t>QEMU </a:t>
            </a:r>
            <a:r>
              <a:rPr lang="zh-CN" altLang="en-US" sz="2600" dirty="0">
                <a:latin typeface="仿宋_GB2312" panose="02010609030101010101" pitchFamily="49" charset="-122"/>
                <a:ea typeface="仿宋_GB2312" panose="02010609030101010101" pitchFamily="49" charset="-122"/>
              </a:rPr>
              <a:t>自动化测试工具。该工具读取测试套的配置 </a:t>
            </a:r>
            <a:r>
              <a:rPr lang="en-US" altLang="zh-CN" sz="2600" dirty="0" err="1">
                <a:latin typeface="仿宋_GB2312" panose="02010609030101010101" pitchFamily="49" charset="-122"/>
                <a:ea typeface="仿宋_GB2312" panose="02010609030101010101" pitchFamily="49" charset="-122"/>
              </a:rPr>
              <a:t>json</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文件自动建立测试用虚拟机实例、磁盘和网卡。</a:t>
            </a:r>
            <a:endParaRPr lang="en-US" altLang="zh-CN" sz="2600" dirty="0">
              <a:latin typeface="仿宋_GB2312" panose="02010609030101010101" pitchFamily="49" charset="-122"/>
              <a:ea typeface="仿宋_GB2312" panose="02010609030101010101" pitchFamily="49" charset="-122"/>
            </a:endParaRPr>
          </a:p>
          <a:p>
            <a:pPr marL="0" indent="0">
              <a:buNone/>
            </a:pPr>
            <a:endParaRPr lang="en-US" altLang="zh-CN" sz="2600" dirty="0">
              <a:latin typeface="仿宋_GB2312" panose="02010609030101010101" pitchFamily="49" charset="-122"/>
              <a:ea typeface="仿宋_GB2312" panose="02010609030101010101" pitchFamily="49" charset="-122"/>
            </a:endParaRPr>
          </a:p>
          <a:p>
            <a:r>
              <a:rPr lang="zh-CN" altLang="en-US" sz="2600" dirty="0">
                <a:latin typeface="仿宋_GB2312" panose="02010609030101010101" pitchFamily="49" charset="-122"/>
                <a:ea typeface="仿宋_GB2312" panose="02010609030101010101" pitchFamily="49" charset="-122"/>
              </a:rPr>
              <a:t>利用 </a:t>
            </a:r>
            <a:r>
              <a:rPr lang="en-US" altLang="zh-CN" sz="2600" dirty="0" err="1">
                <a:solidFill>
                  <a:schemeClr val="accent1">
                    <a:lumMod val="50000"/>
                  </a:schemeClr>
                </a:solidFill>
                <a:latin typeface="Consolas" panose="020B0609020204030204" pitchFamily="49" charset="0"/>
                <a:ea typeface="仿宋_GB2312" panose="02010609030101010101" pitchFamily="49" charset="-122"/>
              </a:rPr>
              <a:t>qemu-img</a:t>
            </a: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的 </a:t>
            </a:r>
            <a:r>
              <a:rPr lang="en-US" altLang="zh-CN" sz="2600" dirty="0">
                <a:latin typeface="仿宋_GB2312" panose="02010609030101010101" pitchFamily="49" charset="-122"/>
                <a:ea typeface="仿宋_GB2312" panose="02010609030101010101" pitchFamily="49" charset="-122"/>
              </a:rPr>
              <a:t>backing file </a:t>
            </a:r>
            <a:r>
              <a:rPr lang="zh-CN" altLang="en-US" sz="2600" dirty="0">
                <a:latin typeface="仿宋_GB2312" panose="02010609030101010101" pitchFamily="49" charset="-122"/>
                <a:ea typeface="仿宋_GB2312" panose="02010609030101010101" pitchFamily="49" charset="-122"/>
              </a:rPr>
              <a:t>功能实现测试环境的自动复原</a:t>
            </a:r>
            <a:endParaRPr lang="en-US" altLang="zh-CN" sz="2600" dirty="0">
              <a:latin typeface="仿宋_GB2312" panose="02010609030101010101" pitchFamily="49" charset="-122"/>
              <a:ea typeface="仿宋_GB2312" panose="02010609030101010101" pitchFamily="49" charset="-122"/>
            </a:endParaRPr>
          </a:p>
          <a:p>
            <a:r>
              <a:rPr lang="zh-CN" altLang="en-US" sz="2600" dirty="0">
                <a:latin typeface="仿宋_GB2312" panose="02010609030101010101" pitchFamily="49" charset="-122"/>
                <a:ea typeface="仿宋_GB2312" panose="02010609030101010101" pitchFamily="49" charset="-122"/>
              </a:rPr>
              <a:t>利用</a:t>
            </a:r>
            <a:r>
              <a:rPr lang="zh-CN" altLang="en-US" sz="2600" dirty="0">
                <a:solidFill>
                  <a:schemeClr val="accent1">
                    <a:lumMod val="50000"/>
                  </a:schemeClr>
                </a:solidFill>
                <a:latin typeface="仿宋_GB2312" panose="02010609030101010101" pitchFamily="49" charset="-122"/>
                <a:ea typeface="仿宋_GB2312" panose="02010609030101010101" pitchFamily="49" charset="-122"/>
              </a:rPr>
              <a:t>网桥和虚拟网卡</a:t>
            </a:r>
            <a:r>
              <a:rPr lang="zh-CN" altLang="en-US" sz="2600" dirty="0">
                <a:latin typeface="仿宋_GB2312" panose="02010609030101010101" pitchFamily="49" charset="-122"/>
                <a:ea typeface="仿宋_GB2312" panose="02010609030101010101" pitchFamily="49" charset="-122"/>
              </a:rPr>
              <a:t>实现虚拟机实例之间的相互通信</a:t>
            </a:r>
            <a:endParaRPr lang="en-US" altLang="zh-CN" sz="2600" dirty="0">
              <a:latin typeface="仿宋_GB2312" panose="02010609030101010101" pitchFamily="49" charset="-122"/>
              <a:ea typeface="仿宋_GB2312" panose="02010609030101010101" pitchFamily="49" charset="-122"/>
            </a:endParaRPr>
          </a:p>
          <a:p>
            <a:r>
              <a:rPr lang="zh-CN" altLang="en-US" sz="2600" dirty="0">
                <a:latin typeface="仿宋_GB2312" panose="02010609030101010101" pitchFamily="49" charset="-122"/>
                <a:ea typeface="仿宋_GB2312" panose="02010609030101010101" pitchFamily="49" charset="-122"/>
              </a:rPr>
              <a:t>利用</a:t>
            </a:r>
            <a:r>
              <a:rPr lang="zh-CN" altLang="en-US" sz="2600" dirty="0">
                <a:solidFill>
                  <a:schemeClr val="accent1">
                    <a:lumMod val="50000"/>
                  </a:schemeClr>
                </a:solidFill>
                <a:latin typeface="仿宋_GB2312" panose="02010609030101010101" pitchFamily="49" charset="-122"/>
                <a:ea typeface="仿宋_GB2312" panose="02010609030101010101" pitchFamily="49" charset="-122"/>
              </a:rPr>
              <a:t>端口映射和 </a:t>
            </a:r>
            <a:r>
              <a:rPr lang="en-US" altLang="zh-CN" sz="2600" dirty="0" err="1">
                <a:solidFill>
                  <a:schemeClr val="accent1">
                    <a:lumMod val="50000"/>
                  </a:schemeClr>
                </a:solidFill>
                <a:latin typeface="仿宋_GB2312" panose="02010609030101010101" pitchFamily="49" charset="-122"/>
                <a:ea typeface="仿宋_GB2312" panose="02010609030101010101" pitchFamily="49" charset="-122"/>
              </a:rPr>
              <a:t>ssh</a:t>
            </a:r>
            <a:r>
              <a:rPr lang="en-US" altLang="zh-CN" sz="2600" dirty="0">
                <a:solidFill>
                  <a:schemeClr val="accent1">
                    <a:lumMod val="50000"/>
                  </a:schemeClr>
                </a:solidFill>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实现对单个虚拟机实例的控制</a:t>
            </a:r>
            <a:endParaRPr lang="en-US" altLang="zh-CN" sz="2600" dirty="0">
              <a:latin typeface="仿宋_GB2312" panose="02010609030101010101" pitchFamily="49" charset="-122"/>
              <a:ea typeface="仿宋_GB2312" panose="02010609030101010101" pitchFamily="49" charset="-122"/>
            </a:endParaRPr>
          </a:p>
          <a:p>
            <a:pPr marL="0" indent="0">
              <a:buNone/>
            </a:pPr>
            <a:endParaRPr lang="en-US" altLang="zh-CN" sz="2600" dirty="0">
              <a:latin typeface="仿宋_GB2312" panose="02010609030101010101" pitchFamily="49" charset="-122"/>
              <a:ea typeface="仿宋_GB2312" panose="02010609030101010101" pitchFamily="49" charset="-122"/>
            </a:endParaRPr>
          </a:p>
          <a:p>
            <a:pPr marL="0" indent="0">
              <a:buNone/>
            </a:pPr>
            <a:r>
              <a:rPr lang="en-US" altLang="zh-CN" sz="2600" dirty="0">
                <a:latin typeface="仿宋_GB2312" panose="02010609030101010101" pitchFamily="49" charset="-122"/>
                <a:ea typeface="仿宋_GB2312" panose="02010609030101010101" pitchFamily="49" charset="-122"/>
              </a:rPr>
              <a:t>    </a:t>
            </a:r>
            <a:r>
              <a:rPr lang="zh-CN" altLang="en-US" sz="2600" dirty="0">
                <a:latin typeface="仿宋_GB2312" panose="02010609030101010101" pitchFamily="49" charset="-122"/>
                <a:ea typeface="仿宋_GB2312" panose="02010609030101010101" pitchFamily="49" charset="-122"/>
              </a:rPr>
              <a:t>工具同时支持 </a:t>
            </a:r>
            <a:r>
              <a:rPr lang="en-US" altLang="zh-CN" sz="2600" dirty="0">
                <a:latin typeface="仿宋_GB2312" panose="02010609030101010101" pitchFamily="49" charset="-122"/>
                <a:ea typeface="仿宋_GB2312" panose="02010609030101010101" pitchFamily="49" charset="-122"/>
              </a:rPr>
              <a:t>Linux </a:t>
            </a:r>
            <a:r>
              <a:rPr lang="zh-CN" altLang="en-US" sz="2600" dirty="0">
                <a:latin typeface="仿宋_GB2312" panose="02010609030101010101" pitchFamily="49" charset="-122"/>
                <a:ea typeface="仿宋_GB2312" panose="02010609030101010101" pitchFamily="49" charset="-122"/>
              </a:rPr>
              <a:t>和 </a:t>
            </a:r>
            <a:r>
              <a:rPr lang="en-US" altLang="zh-CN" sz="2600" dirty="0">
                <a:latin typeface="仿宋_GB2312" panose="02010609030101010101" pitchFamily="49" charset="-122"/>
                <a:ea typeface="仿宋_GB2312" panose="02010609030101010101" pitchFamily="49" charset="-122"/>
              </a:rPr>
              <a:t>MacOS </a:t>
            </a:r>
            <a:r>
              <a:rPr lang="zh-CN" altLang="en-US" sz="2600" dirty="0">
                <a:latin typeface="仿宋_GB2312" panose="02010609030101010101" pitchFamily="49" charset="-122"/>
                <a:ea typeface="仿宋_GB2312" panose="02010609030101010101" pitchFamily="49" charset="-122"/>
              </a:rPr>
              <a:t>操作系统。</a:t>
            </a:r>
          </a:p>
        </p:txBody>
      </p:sp>
      <p:sp>
        <p:nvSpPr>
          <p:cNvPr id="4" name="文本框 3">
            <a:extLst>
              <a:ext uri="{FF2B5EF4-FFF2-40B4-BE49-F238E27FC236}">
                <a16:creationId xmlns:a16="http://schemas.microsoft.com/office/drawing/2014/main" id="{8219FB84-92C9-5122-121B-FB97067D0D15}"/>
              </a:ext>
            </a:extLst>
          </p:cNvPr>
          <p:cNvSpPr txBox="1"/>
          <p:nvPr/>
        </p:nvSpPr>
        <p:spPr>
          <a:xfrm>
            <a:off x="140677" y="6492875"/>
            <a:ext cx="12187952" cy="369332"/>
          </a:xfrm>
          <a:prstGeom prst="rect">
            <a:avLst/>
          </a:prstGeom>
          <a:noFill/>
        </p:spPr>
        <p:txBody>
          <a:bodyPr wrap="none" rtlCol="0">
            <a:spAutoFit/>
          </a:bodyPr>
          <a:lstStyle/>
          <a:p>
            <a:r>
              <a:rPr lang="en-US" altLang="zh-CN" dirty="0">
                <a:latin typeface="仿宋_GB2312" panose="02010609030101010101" pitchFamily="49" charset="-122"/>
                <a:ea typeface="仿宋_GB2312" panose="02010609030101010101" pitchFamily="49" charset="-122"/>
              </a:rPr>
              <a:t>https://github.com/brsf11/mugen-riscv/blob/riscv/doc_riscv/Markdown/RISC-V-oE</a:t>
            </a:r>
            <a:r>
              <a:rPr lang="zh-CN" altLang="en-US" dirty="0">
                <a:latin typeface="仿宋_GB2312" panose="02010609030101010101" pitchFamily="49" charset="-122"/>
                <a:ea typeface="仿宋_GB2312" panose="02010609030101010101" pitchFamily="49" charset="-122"/>
              </a:rPr>
              <a:t>多线程</a:t>
            </a:r>
            <a:r>
              <a:rPr lang="en-US" altLang="zh-CN" dirty="0">
                <a:latin typeface="仿宋_GB2312" panose="02010609030101010101" pitchFamily="49" charset="-122"/>
                <a:ea typeface="仿宋_GB2312" panose="02010609030101010101" pitchFamily="49" charset="-122"/>
              </a:rPr>
              <a:t>QEMU</a:t>
            </a:r>
            <a:r>
              <a:rPr lang="zh-CN" altLang="en-US" dirty="0">
                <a:latin typeface="仿宋_GB2312" panose="02010609030101010101" pitchFamily="49" charset="-122"/>
                <a:ea typeface="仿宋_GB2312" panose="02010609030101010101" pitchFamily="49" charset="-122"/>
              </a:rPr>
              <a:t>自动化测试使用</a:t>
            </a:r>
            <a:r>
              <a:rPr lang="en-US" altLang="zh-CN" dirty="0">
                <a:latin typeface="仿宋_GB2312" panose="02010609030101010101" pitchFamily="49" charset="-122"/>
                <a:ea typeface="仿宋_GB2312" panose="02010609030101010101" pitchFamily="49" charset="-122"/>
              </a:rPr>
              <a:t>.md</a:t>
            </a:r>
            <a:endParaRPr lang="zh-CN" altLang="en-US" dirty="0">
              <a:latin typeface="仿宋_GB2312" panose="02010609030101010101" pitchFamily="49" charset="-122"/>
              <a:ea typeface="仿宋_GB2312" panose="02010609030101010101" pitchFamily="49" charset="-122"/>
            </a:endParaRPr>
          </a:p>
        </p:txBody>
      </p:sp>
    </p:spTree>
    <p:extLst>
      <p:ext uri="{BB962C8B-B14F-4D97-AF65-F5344CB8AC3E}">
        <p14:creationId xmlns:p14="http://schemas.microsoft.com/office/powerpoint/2010/main" val="367781126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834</TotalTime>
  <Words>4202</Words>
  <Application>Microsoft Office PowerPoint</Application>
  <PresentationFormat>宽屏</PresentationFormat>
  <Paragraphs>374</Paragraphs>
  <Slides>34</Slides>
  <Notes>33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34</vt:i4>
      </vt:variant>
    </vt:vector>
  </HeadingPairs>
  <TitlesOfParts>
    <vt:vector size="44" baseType="lpstr">
      <vt:lpstr>游ゴシック</vt:lpstr>
      <vt:lpstr>等线</vt:lpstr>
      <vt:lpstr>等线 Light</vt:lpstr>
      <vt:lpstr>方正小标宋简体</vt:lpstr>
      <vt:lpstr>仿宋_GB2312</vt:lpstr>
      <vt:lpstr>黑体</vt:lpstr>
      <vt:lpstr>楷体_GB2312</vt:lpstr>
      <vt:lpstr>Arial</vt:lpstr>
      <vt:lpstr>Consolas</vt:lpstr>
      <vt:lpstr>Office 主题​​</vt:lpstr>
      <vt:lpstr>mugen 自动化测试套件 缺陷、改进与展望</vt:lpstr>
      <vt:lpstr>内容架构</vt:lpstr>
      <vt:lpstr>我们为什么要使用 mugen</vt:lpstr>
      <vt:lpstr>最简单的方式使用 mugen</vt:lpstr>
      <vt:lpstr>这样运行 mugen 测试没有考虑两个问题</vt:lpstr>
      <vt:lpstr>测试环境</vt:lpstr>
      <vt:lpstr>自动化测试套件 mugen-riscv</vt:lpstr>
      <vt:lpstr>自动化测试工具 mugen_riscv.py</vt:lpstr>
      <vt:lpstr>自动化测试工具 qemu_test.py</vt:lpstr>
      <vt:lpstr>测试流程 一次完整和独立的测试</vt:lpstr>
      <vt:lpstr>测试流程 一次完整和独立的测试</vt:lpstr>
      <vt:lpstr>测试流程 一次完整和独立的测试</vt:lpstr>
      <vt:lpstr>测试流程 一次完整和独立的测试</vt:lpstr>
      <vt:lpstr>2303 版本测试 测试工具缺陷</vt:lpstr>
      <vt:lpstr>不支持多架构虚拟机</vt:lpstr>
      <vt:lpstr>添加多架构支持</vt:lpstr>
      <vt:lpstr>文档不完善</vt:lpstr>
      <vt:lpstr>2303 版本测试 测试工具改进</vt:lpstr>
      <vt:lpstr>2309 版本测试 测试工具缺陷</vt:lpstr>
      <vt:lpstr>x86 2309 不再支持 BIOS 模式启动</vt:lpstr>
      <vt:lpstr>自动化测试退化为手动测试 主测试机失联</vt:lpstr>
      <vt:lpstr>自动化测试退化为手动测试 主测试机失联</vt:lpstr>
      <vt:lpstr>自动化测试退化为手动测试 主测试机失联</vt:lpstr>
      <vt:lpstr>自动化测试退化为手动测试 主测试机失联</vt:lpstr>
      <vt:lpstr>自动化测试退化为手动测试 主测试机失联</vt:lpstr>
      <vt:lpstr>自动化测试退化为手动测试 主测试机失联</vt:lpstr>
      <vt:lpstr>自动化测试退化为手动测试 二号机失联</vt:lpstr>
      <vt:lpstr>自动化测试退化为手动测试 二号机失联</vt:lpstr>
      <vt:lpstr>自动化测试退化为手动测试 二号机无法连通外网</vt:lpstr>
      <vt:lpstr>自动化测试退化为手动测试 二号机无法连通外网</vt:lpstr>
      <vt:lpstr>2309 版本测试 测试工具改进</vt:lpstr>
      <vt:lpstr>2309 版本测试现状</vt:lpstr>
      <vt:lpstr>展望 正在进行的工作</vt:lpstr>
      <vt:lpstr>请大家指导</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mugen 自动化测试套件 缺陷与改进</dc:title>
  <dc:creator>Weilin Fox</dc:creator>
  <cp:lastModifiedBy>Weilin Fox</cp:lastModifiedBy>
  <cp:revision>109</cp:revision>
  <cp:lastPrinted>2023-10-10T02:40:40Z</cp:lastPrinted>
  <dcterms:created xsi:type="dcterms:W3CDTF">2023-10-10T00:13:47Z</dcterms:created>
  <dcterms:modified xsi:type="dcterms:W3CDTF">2023-10-11T07:58:24Z</dcterms:modified>
</cp:coreProperties>
</file>

<file path=docProps/thumbnail.jpeg>
</file>